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9" r:id="rId2"/>
    <p:sldId id="256" r:id="rId3"/>
    <p:sldId id="257" r:id="rId4"/>
    <p:sldId id="260" r:id="rId5"/>
    <p:sldId id="261" r:id="rId6"/>
    <p:sldId id="258"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488" autoAdjust="0"/>
  </p:normalViewPr>
  <p:slideViewPr>
    <p:cSldViewPr>
      <p:cViewPr varScale="1">
        <p:scale>
          <a:sx n="87" d="100"/>
          <a:sy n="87" d="100"/>
        </p:scale>
        <p:origin x="-65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1BB24A-C131-4EA7-B552-50DD2F130263}" type="datetimeFigureOut">
              <a:rPr lang="pl-PL" smtClean="0"/>
              <a:pPr/>
              <a:t>2010-11-16</a:t>
            </a:fld>
            <a:endParaRPr lang="pl-P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2C7D36-8527-42F0-A5B5-BA72DDBCD3CE}"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dirty="0" smtClean="0"/>
              <a:t>Jeżeli zapytamy statystycznego programistę z czym kojarzy mu się dobry kod OO to najprawdopodobniej będzie mówił o wzorcach projektowych. Co poniektórzy wspomną o zasadach projektowania, enkapsulacji i hermetyzacji, dziedziczeniu, interfejsach. Niewielu wspomni o zasadach S.O.L.I.D.</a:t>
            </a:r>
          </a:p>
          <a:p>
            <a:r>
              <a:rPr lang="pl-PL" dirty="0" smtClean="0"/>
              <a:t>Nic w tym dziwnego, bo zasady te nie są sformalizowane tak jak wzorce. Dobrze określił je Krzysiek na spotkaniu mówiąc, że są raczej przysłowiami. Ja bym raczej nazwał je powiedzeniami informatyków. Każda z tych zasad odnosi się do jakiegoś bardzo ogólnego zagadnienia czy to projektowego, czy to architektonicznego czy też funkcjonalnego. Zazwyczaj do wszystkiego po trochu.</a:t>
            </a:r>
          </a:p>
          <a:p>
            <a:r>
              <a:rPr lang="pl-PL" dirty="0" smtClean="0"/>
              <a:t>Jako, że nie ma tu formalizacji więc nie można mówić o miejscach i sposobach stosowania czy problemach, które można rozwiązać. Jeżeli jednak przyjrzymy się wzorcom projektowym, to dojdziemy do wniosku, że wszystkie one zawierają w sobie te nieformalne zasady.</a:t>
            </a:r>
          </a:p>
          <a:p>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dirty="0" smtClean="0"/>
              <a:t>Funkcja DrawAllShapes łamie zasadę open-closed,</a:t>
            </a:r>
            <a:r>
              <a:rPr lang="pl-PL" baseline="0" dirty="0" smtClean="0"/>
              <a:t> ponieważ musi być modyfikowana, ilekroć chcemy dodać nową figurę.W realnej aplikacji przy takim podejściu podobne switche byłyby w wielu miejscach i korekta wszystkich tych miejsc byłaby kłopotliwa i błędogenna.</a:t>
            </a:r>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13</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dirty="0" smtClean="0"/>
              <a:t>Domknięcie</a:t>
            </a:r>
            <a:r>
              <a:rPr lang="pl-PL" baseline="0" dirty="0" smtClean="0"/>
              <a:t> metody DrawAllShapes ze względu na kształt figury. Metoda DrawAllShapes nigdy nie ulegnie zmianie, gdy pojawi się nowy typ kształtu.</a:t>
            </a:r>
          </a:p>
          <a:p>
            <a:pPr marL="0" marR="0" indent="0" algn="l" defTabSz="914400" rtl="0" eaLnBrk="1" fontAlgn="auto" latinLnBrk="0" hangingPunct="1">
              <a:lnSpc>
                <a:spcPct val="100000"/>
              </a:lnSpc>
              <a:spcBef>
                <a:spcPts val="0"/>
              </a:spcBef>
              <a:spcAft>
                <a:spcPts val="0"/>
              </a:spcAft>
              <a:buClrTx/>
              <a:buSzTx/>
              <a:buFontTx/>
              <a:buNone/>
              <a:tabLst/>
              <a:defRPr/>
            </a:pPr>
            <a:endParaRPr lang="pl-P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Prawie żadna aplikacja/moduł może być zamknięta</a:t>
            </a:r>
            <a:r>
              <a:rPr lang="pl-PL" baseline="0" dirty="0" smtClean="0"/>
              <a:t> na 100%. Co by było gdyby program wymagał rysowania kółek przed prostokątami? Metoda DrawAllShapes nie jest odporna na tą zmianę. Musiałaby zostać zmodyfikowana. Generalnie nieważne jak odpornym nasz moduł byłby na zmiany, zawsze może pojawić się wymaganie na którą nasza abstrakcja/struktura aplikacji nie jest przygotowana.</a:t>
            </a:r>
            <a:endParaRPr lang="pl-PL" dirty="0" smtClean="0"/>
          </a:p>
          <a:p>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14</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dirty="0" smtClean="0"/>
              <a:t>Funkcja DrawAllShapes</a:t>
            </a:r>
            <a:r>
              <a:rPr lang="pl-PL" baseline="0" dirty="0" smtClean="0"/>
              <a:t> kopiuje listę do uporządkowanego zboiru, sortuje go wykorzystując metodę Precedes i rysuje na ekranie. Metoda Precedes łamie zasadę OCP. Co będzie jak porządek rysowania będzie musiał uwzględniać inne kształty?</a:t>
            </a:r>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15</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dirty="0" smtClean="0"/>
              <a:t>Podejście Data</a:t>
            </a:r>
            <a:r>
              <a:rPr lang="pl-PL" baseline="0" dirty="0" smtClean="0"/>
              <a:t> </a:t>
            </a:r>
            <a:r>
              <a:rPr lang="pl-PL" dirty="0" smtClean="0"/>
              <a:t>Driven. Kolejność</a:t>
            </a:r>
            <a:r>
              <a:rPr lang="pl-PL" baseline="0" dirty="0" smtClean="0"/>
              <a:t> jest ustalana przez wpis w tabeli. Teraz tylko klasa bazowa implementuje Precedes. Aczkolwiek aplikacja nie jest domknięta na 100%. Trzeba dodawać kolejne kształty do tablicy.</a:t>
            </a:r>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16</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17</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pl-PL" dirty="0" smtClean="0"/>
              <a:t>W świetle zasady OCP powód do</a:t>
            </a:r>
            <a:r>
              <a:rPr lang="pl-PL" baseline="0" dirty="0" smtClean="0"/>
              <a:t> tego jest jasny. Jeśli zmienna klasy zmienia się, każda metoda która od nie zależy też musi zostać zmieniona </a:t>
            </a:r>
            <a:r>
              <a:rPr lang="pl-PL" baseline="0" dirty="0" smtClean="0"/>
              <a:t>i taka </a:t>
            </a:r>
            <a:r>
              <a:rPr lang="pl-PL" baseline="0" dirty="0" smtClean="0"/>
              <a:t>funkcja nie może zostać zamknięta</a:t>
            </a:r>
          </a:p>
          <a:p>
            <a:pPr marL="228600" indent="-228600">
              <a:buNone/>
            </a:pPr>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18</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dirty="0" smtClean="0"/>
              <a:t>W OOD spodziewamy</a:t>
            </a:r>
            <a:r>
              <a:rPr lang="pl-PL" baseline="0" dirty="0" smtClean="0"/>
              <a:t> się, że metody klasy nie są zamknięte na zmiany względem pól klasy. Spodziewamy się za to, że każda inna klasa jest zamknięta na zmiany tych pól. To jest enkapsulacja.</a:t>
            </a:r>
          </a:p>
          <a:p>
            <a:r>
              <a:rPr lang="pl-PL" baseline="0" dirty="0" smtClean="0"/>
              <a:t>Znaczenie tego pola nigdy się nie zmieni. Więc jeśli nigdy się nie zmienia i wszystkie moduły przestrzegają zasady, że jest to pole tylko do odczytu to dlaczego nie uczynić tego pola publicznym?</a:t>
            </a:r>
          </a:p>
          <a:p>
            <a:r>
              <a:rPr lang="pl-PL" baseline="0" dirty="0" smtClean="0"/>
              <a:t>A co jeśli jeden moduł wykorzysta to, że to pole jest także do zapisu i zmieni jego wartosć? Wtedy inne moduły mogą odczytać nieprawdziwy status operacji. To za duże ryzyko, dlatego lepiej uczynić pole prywatnym.</a:t>
            </a:r>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19</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dirty="0" smtClean="0"/>
              <a:t>Istnieje</a:t>
            </a:r>
            <a:r>
              <a:rPr lang="pl-PL" baseline="0" dirty="0" smtClean="0"/>
              <a:t> małe prawdopodobieństwo, że pola klasy Time będą zmieniane przez moduły aplikacji. Raczej będą odczytywane. Jest też mało prawdopodobne, że klasa pochodna chciałaby ustawiać poszczególne pola pojedynczo. Za to klient mógłby zmienić poszczególne pola i naruszyć spójność czasu. Ten przykład nie narusza OCP ale jest postrzegany jako „zły styl”</a:t>
            </a:r>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20</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1 dla </a:t>
            </a:r>
            <a:r>
              <a:rPr lang="pl-PL" dirty="0" err="1" smtClean="0"/>
              <a:t>webskich</a:t>
            </a:r>
            <a:r>
              <a:rPr lang="pl-PL" dirty="0" smtClean="0"/>
              <a:t> gości</a:t>
            </a:r>
          </a:p>
          <a:p>
            <a:r>
              <a:rPr lang="pl-PL" dirty="0" smtClean="0"/>
              <a:t>2</a:t>
            </a:r>
            <a:r>
              <a:rPr lang="pl-PL" baseline="0" dirty="0" smtClean="0"/>
              <a:t> dla mniej </a:t>
            </a:r>
            <a:r>
              <a:rPr lang="pl-PL" baseline="0" dirty="0" err="1" smtClean="0"/>
              <a:t>webskich</a:t>
            </a:r>
            <a:r>
              <a:rPr lang="pl-PL" baseline="0" dirty="0" smtClean="0"/>
              <a:t> gości</a:t>
            </a:r>
          </a:p>
          <a:p>
            <a:endParaRPr lang="pl-PL" dirty="0"/>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22</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3.</a:t>
            </a:r>
            <a:r>
              <a:rPr lang="pl-PL" baseline="0" dirty="0" smtClean="0"/>
              <a:t> Nie dla orłów</a:t>
            </a:r>
          </a:p>
          <a:p>
            <a:r>
              <a:rPr lang="pl-PL" baseline="0" dirty="0" smtClean="0"/>
              <a:t>4. Dla ludu</a:t>
            </a:r>
            <a:endParaRPr lang="pl-PL" dirty="0"/>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23</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2</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Wynik spodziewany:</a:t>
            </a:r>
            <a:r>
              <a:rPr lang="pl-PL" baseline="0" dirty="0" smtClean="0"/>
              <a:t> 50, otrzymany: 100. Złamanie LSP: sekwencja kodu przynosi różne efekty w zależności od tego czy posiadamy referencję na klasę bazową czy potomną. Klasa potomna nie powinna zmieniać zachowania klasy.</a:t>
            </a:r>
          </a:p>
          <a:p>
            <a:r>
              <a:rPr lang="pl-PL" baseline="0" dirty="0" smtClean="0"/>
              <a:t>Ważne: Klasy </a:t>
            </a:r>
            <a:r>
              <a:rPr lang="pl-PL" baseline="0" dirty="0" err="1" smtClean="0"/>
              <a:t>square</a:t>
            </a:r>
            <a:r>
              <a:rPr lang="pl-PL" baseline="0" dirty="0" smtClean="0"/>
              <a:t> i </a:t>
            </a:r>
            <a:r>
              <a:rPr lang="pl-PL" baseline="0" dirty="0" err="1" smtClean="0"/>
              <a:t>rectangle</a:t>
            </a:r>
            <a:r>
              <a:rPr lang="pl-PL" baseline="0" dirty="0" smtClean="0"/>
              <a:t> widziane w izolacji wydają się być poprawne. Jednakże poprawność/spójność modelu nie może być sprawdzona w izolacji. Spójność modelu może być tylko poprawnie zbadana w kontekście wzajemnych zależności i sposobu użycia.</a:t>
            </a:r>
          </a:p>
          <a:p>
            <a:endParaRPr lang="pl-PL" baseline="0" dirty="0" smtClean="0"/>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25</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Na pierwszy rzut oka nie widać żadnego błędu - jeśli ktoś jeszcze nie ma dostępu do jakiegoś modułu, to jest on mu przyznawany i dopisywany jest on do listy użytkowników notyfikowanych o zdarzeniach. Ale niestety przez to, że programista nie zastosował się do zasady podstawiania, kod ten jest poprawny tylko dla zwykłych użytkowników. Wielokrotne wywoływanie tej metody dla obiektów klasy </a:t>
            </a:r>
            <a:r>
              <a:rPr lang="pl-PL" dirty="0" err="1" smtClean="0"/>
              <a:t>Admin</a:t>
            </a:r>
            <a:r>
              <a:rPr lang="pl-PL" dirty="0" smtClean="0"/>
              <a:t> spowoduje ciągłe dodawanie tych samych modułów do </a:t>
            </a:r>
            <a:r>
              <a:rPr lang="pl-PL" dirty="0" err="1" smtClean="0"/>
              <a:t>do</a:t>
            </a:r>
            <a:r>
              <a:rPr lang="pl-PL" dirty="0" smtClean="0"/>
              <a:t> kolekcji </a:t>
            </a:r>
            <a:r>
              <a:rPr lang="pl-PL" dirty="0" err="1" smtClean="0"/>
              <a:t>modules</a:t>
            </a:r>
            <a:r>
              <a:rPr lang="pl-PL" dirty="0" smtClean="0"/>
              <a:t> klasy </a:t>
            </a:r>
            <a:r>
              <a:rPr lang="pl-PL" dirty="0" err="1" smtClean="0"/>
              <a:t>User</a:t>
            </a:r>
            <a:r>
              <a:rPr lang="pl-PL" dirty="0" smtClean="0"/>
              <a:t>, choć metoda </a:t>
            </a:r>
            <a:r>
              <a:rPr lang="pl-PL" dirty="0" err="1" smtClean="0"/>
              <a:t>canAccess</a:t>
            </a:r>
            <a:r>
              <a:rPr lang="pl-PL" dirty="0" smtClean="0"/>
              <a:t> w klasie </a:t>
            </a:r>
            <a:r>
              <a:rPr lang="pl-PL" dirty="0" err="1" smtClean="0"/>
              <a:t>Admin</a:t>
            </a:r>
            <a:r>
              <a:rPr lang="pl-PL" dirty="0" smtClean="0"/>
              <a:t> w ogóle jej nie sprawdza.</a:t>
            </a:r>
          </a:p>
          <a:p>
            <a:endParaRPr lang="pl-PL" dirty="0" smtClean="0"/>
          </a:p>
          <a:p>
            <a:r>
              <a:rPr lang="pl-PL" dirty="0" smtClean="0"/>
              <a:t>Błąd jest zawsze w klasie, a nie w kodzie wołającym</a:t>
            </a:r>
            <a:endParaRPr lang="pl-PL" dirty="0"/>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27</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smtClean="0"/>
              <a:t>http://www.pzielinski.com/?p=424</a:t>
            </a:r>
            <a:endParaRPr lang="pl-PL"/>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31</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Reszta zasad nawiązuje w taki lub</a:t>
            </a:r>
            <a:r>
              <a:rPr lang="pl-PL" baseline="0" dirty="0" smtClean="0"/>
              <a:t> inny sposób do tej zasady</a:t>
            </a:r>
            <a:endParaRPr lang="pl-PL" dirty="0"/>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dirty="0" smtClean="0"/>
              <a:t>Klasa Rectangle ma dwie odpowiedzialności. Jedna aplikacja używa klasy Rectangle do obliczeń matematycznych i nigdy</a:t>
            </a:r>
            <a:r>
              <a:rPr lang="pl-PL" baseline="0" dirty="0" smtClean="0"/>
              <a:t> nie użyje metody do rysowania.</a:t>
            </a:r>
            <a:r>
              <a:rPr lang="pl-PL" dirty="0" smtClean="0"/>
              <a:t> Druga aplikacja rysuje</a:t>
            </a:r>
            <a:r>
              <a:rPr lang="pl-PL" baseline="0" dirty="0" smtClean="0"/>
              <a:t> na ekranie i sporadycznie wykonuje obliczenia matematyczne. W tym układzie klasa Rectangle narusza zasadę SRP, ponieważ ma dwie odpowiedzialności. Pierwsza odpowiedzialność to dostarczenie matematycznego modelu prostokąta, druga to narysowanie prostokąta na ekranie.</a:t>
            </a:r>
          </a:p>
          <a:p>
            <a:r>
              <a:rPr lang="pl-PL" baseline="0" dirty="0" smtClean="0"/>
              <a:t>Zależności: trzeba dołaczyć moduł GUI do aplikacji od geometi analitycznej (zwiekszenie czasu kompilacji i zużycia pamięci), jakakolwiek zmiana zmiana aplikacji graficznej wymagająca zmiany klasy Rectangle spowoduje konieczność przebudowy, ponowynych testów i dostarczenia klientowi aplikacji od geometri analitycznej. Zaniechanie tego może spowodować trudne do znalezienia błędy</a:t>
            </a:r>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l-PL" dirty="0" smtClean="0"/>
              <a:t>Czasami</a:t>
            </a:r>
            <a:r>
              <a:rPr lang="pl-PL" baseline="0" dirty="0" smtClean="0"/>
              <a:t> t</a:t>
            </a:r>
            <a:r>
              <a:rPr lang="pl-PL" dirty="0" smtClean="0"/>
              <a:t>rudno</a:t>
            </a:r>
            <a:r>
              <a:rPr lang="pl-PL" baseline="0" dirty="0" smtClean="0"/>
              <a:t> dostrzec pojedynczą odpowiedzialność. Z pozoru definicja Modemu wydaje się poprawna, ale są tu dwie odpowiedzialności:</a:t>
            </a:r>
          </a:p>
          <a:p>
            <a:pPr marL="228600" indent="-228600">
              <a:buAutoNum type="arabicPeriod"/>
            </a:pPr>
            <a:r>
              <a:rPr lang="pl-PL" baseline="0" dirty="0" smtClean="0"/>
              <a:t>Zarządzanie połączeniem (</a:t>
            </a:r>
            <a:r>
              <a:rPr lang="pl-PL" baseline="0" dirty="0" err="1" smtClean="0"/>
              <a:t>dial</a:t>
            </a:r>
            <a:r>
              <a:rPr lang="pl-PL" baseline="0" dirty="0" smtClean="0"/>
              <a:t>, </a:t>
            </a:r>
            <a:r>
              <a:rPr lang="pl-PL" baseline="0" dirty="0" err="1" smtClean="0"/>
              <a:t>hangup</a:t>
            </a:r>
            <a:r>
              <a:rPr lang="pl-PL" baseline="0" dirty="0" smtClean="0"/>
              <a:t>)</a:t>
            </a:r>
          </a:p>
          <a:p>
            <a:pPr marL="228600" indent="-228600">
              <a:buAutoNum type="arabicPeriod"/>
            </a:pPr>
            <a:r>
              <a:rPr lang="pl-PL" baseline="0" dirty="0" smtClean="0"/>
              <a:t>Przesyłanie danych (</a:t>
            </a:r>
            <a:r>
              <a:rPr lang="pl-PL" baseline="0" dirty="0" err="1" smtClean="0"/>
              <a:t>send</a:t>
            </a:r>
            <a:r>
              <a:rPr lang="pl-PL" baseline="0" dirty="0" smtClean="0"/>
              <a:t>, </a:t>
            </a:r>
            <a:r>
              <a:rPr lang="pl-PL" baseline="0" dirty="0" err="1" smtClean="0"/>
              <a:t>recv</a:t>
            </a:r>
            <a:r>
              <a:rPr lang="pl-PL" baseline="0" dirty="0" smtClean="0"/>
              <a:t>)</a:t>
            </a:r>
          </a:p>
          <a:p>
            <a:pPr marL="228600" indent="-228600">
              <a:buAutoNum type="arabicPeriod"/>
            </a:pPr>
            <a:endParaRPr lang="pl-PL" baseline="0" dirty="0" smtClean="0"/>
          </a:p>
          <a:p>
            <a:pPr marL="228600" indent="-228600">
              <a:buNone/>
            </a:pPr>
            <a:r>
              <a:rPr lang="pl-PL" baseline="0" dirty="0" smtClean="0"/>
              <a:t>Te dwie odpowiedzialności nie mają ze sobą nic wspólnego, powinny zostać rozdzielone (rożne części aplikacji będą wołać inne odpowiedzialności)</a:t>
            </a:r>
          </a:p>
          <a:p>
            <a:pPr marL="228600" indent="-228600">
              <a:buNone/>
            </a:pPr>
            <a:endParaRPr lang="pl-PL" baseline="0" dirty="0" smtClean="0"/>
          </a:p>
          <a:p>
            <a:endParaRPr lang="pl-PL" dirty="0"/>
          </a:p>
        </p:txBody>
      </p:sp>
      <p:sp>
        <p:nvSpPr>
          <p:cNvPr id="4" name="Slide Number Placeholder 3"/>
          <p:cNvSpPr>
            <a:spLocks noGrp="1"/>
          </p:cNvSpPr>
          <p:nvPr>
            <p:ph type="sldNum" sz="quarter" idx="10"/>
          </p:nvPr>
        </p:nvSpPr>
        <p:spPr/>
        <p:txBody>
          <a:bodyPr/>
          <a:lstStyle/>
          <a:p>
            <a:fld id="{D62C7D36-8527-42F0-A5B5-BA72DDBCD3CE}" type="slidenum">
              <a:rPr lang="pl-PL" smtClean="0"/>
              <a:pPr/>
              <a:t>6</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Rozdzielono odpowiedzialności,</a:t>
            </a:r>
            <a:r>
              <a:rPr lang="pl-PL" baseline="0" dirty="0" smtClean="0"/>
              <a:t> ale ponownie je złączono w klasie implementującej. Nie jest to pożądane, ale może być czasami konieczne (np. z powodów sprzętowych lub systemowych). Wtedy jesteśmy zmuszeni do złączania odpowiedzialności, ale rozdzielenie koncepcji jest wciąż prawidłowe w kontekście reszty aplikacji. Poza tym nikt nie musi używać tej klasy.</a:t>
            </a:r>
          </a:p>
          <a:p>
            <a:endParaRPr lang="pl-PL" baseline="0" dirty="0" smtClean="0"/>
          </a:p>
          <a:p>
            <a:r>
              <a:rPr lang="pl-PL" baseline="0" smtClean="0"/>
              <a:t>Inny przykład: MVC</a:t>
            </a:r>
            <a:endParaRPr lang="pl-PL" dirty="0"/>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7</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baseline="0" dirty="0" smtClean="0"/>
              <a:t>Konflikt</a:t>
            </a:r>
            <a:r>
              <a:rPr lang="pl-PL" baseline="0" dirty="0" smtClean="0"/>
              <a:t>! Jak zmienić zachowanie modułu, kiedy zmieniają się wymagania aplikacji? Abstrakcja! Korzystać z interfejsów, klas abstrakcyjnych, kompozycji i dziedziczenia.</a:t>
            </a:r>
            <a:endParaRPr lang="pl-PL"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Kiedy zmieniają się wymagania, powinno się rozszerzać zachowanie poszczególnych modułów nie przez zmianę kodu który już działa ale przez dodawanie nowego kodu.</a:t>
            </a:r>
          </a:p>
          <a:p>
            <a:endParaRPr lang="pl-PL" baseline="0" dirty="0" smtClean="0"/>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8</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Klient i Server to klasy konkretne. Klient używa serwer</a:t>
            </a:r>
            <a:r>
              <a:rPr lang="pl-PL" baseline="0" dirty="0" smtClean="0"/>
              <a:t> (agregacja)</a:t>
            </a:r>
            <a:endParaRPr lang="pl-PL" dirty="0"/>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9</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baseline="0" dirty="0" smtClean="0"/>
              <a:t>Klasa AbstractServer reprezentuje stałą, niezmienną abstrakcję, pod którą jednak kryje się niograniczona liczba zachowań wyrażona przez konkretne klasy implementujące (dziedziczące)</a:t>
            </a:r>
            <a:endParaRPr lang="pl-PL" dirty="0"/>
          </a:p>
        </p:txBody>
      </p:sp>
      <p:sp>
        <p:nvSpPr>
          <p:cNvPr id="4" name="Symbol zastępczy numeru slajdu 3"/>
          <p:cNvSpPr>
            <a:spLocks noGrp="1"/>
          </p:cNvSpPr>
          <p:nvPr>
            <p:ph type="sldNum" sz="quarter" idx="10"/>
          </p:nvPr>
        </p:nvSpPr>
        <p:spPr/>
        <p:txBody>
          <a:bodyPr/>
          <a:lstStyle/>
          <a:p>
            <a:fld id="{D62C7D36-8527-42F0-A5B5-BA72DDBCD3CE}" type="slidenum">
              <a:rPr lang="pl-PL" smtClean="0"/>
              <a:pPr/>
              <a:t>10</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4"/>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6"/>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l-PL"/>
          </a:p>
        </p:txBody>
      </p:sp>
      <p:sp>
        <p:nvSpPr>
          <p:cNvPr id="3" name="Date Placeholder 2"/>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1FE21-C267-4B02-8F9B-DFA1A8E67C83}" type="datetimeFigureOut">
              <a:rPr lang="pl-PL" smtClean="0"/>
              <a:pPr/>
              <a:t>2010-11-16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EFC98D0-AAE3-4FE7-942D-1601B3AE0282}"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l-P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1FE21-C267-4B02-8F9B-DFA1A8E67C83}" type="datetimeFigureOut">
              <a:rPr lang="pl-PL" smtClean="0"/>
              <a:pPr/>
              <a:t>2010-11-16</a:t>
            </a:fld>
            <a:endParaRPr lang="pl-P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FC98D0-AAE3-4FE7-942D-1601B3AE0282}"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20888"/>
            <a:ext cx="8229600" cy="1143000"/>
          </a:xfrm>
        </p:spPr>
        <p:txBody>
          <a:bodyPr>
            <a:normAutofit/>
          </a:bodyPr>
          <a:lstStyle/>
          <a:p>
            <a:r>
              <a:rPr lang="pl-PL" dirty="0" smtClean="0"/>
              <a:t>Dobry kod OO</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zaokrąglony 5"/>
          <p:cNvSpPr/>
          <p:nvPr/>
        </p:nvSpPr>
        <p:spPr>
          <a:xfrm>
            <a:off x="2051720" y="980728"/>
            <a:ext cx="1872208" cy="1296144"/>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pl-PL" dirty="0" err="1" smtClean="0"/>
              <a:t>Client</a:t>
            </a:r>
            <a:endParaRPr lang="pl-PL" dirty="0"/>
          </a:p>
        </p:txBody>
      </p:sp>
      <p:sp>
        <p:nvSpPr>
          <p:cNvPr id="7" name="Prostokąt zaokrąglony 6"/>
          <p:cNvSpPr/>
          <p:nvPr/>
        </p:nvSpPr>
        <p:spPr>
          <a:xfrm>
            <a:off x="5148064" y="980728"/>
            <a:ext cx="1872208" cy="1296144"/>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pl-PL" dirty="0" err="1" smtClean="0"/>
              <a:t>Abstract</a:t>
            </a:r>
            <a:endParaRPr lang="pl-PL" dirty="0" smtClean="0"/>
          </a:p>
          <a:p>
            <a:pPr algn="ctr"/>
            <a:r>
              <a:rPr lang="pl-PL" dirty="0" smtClean="0"/>
              <a:t>Server</a:t>
            </a:r>
            <a:endParaRPr lang="pl-PL" dirty="0"/>
          </a:p>
        </p:txBody>
      </p:sp>
      <p:cxnSp>
        <p:nvCxnSpPr>
          <p:cNvPr id="9" name="Łącznik łamany 8"/>
          <p:cNvCxnSpPr>
            <a:stCxn id="6" idx="3"/>
            <a:endCxn id="7" idx="1"/>
          </p:cNvCxnSpPr>
          <p:nvPr/>
        </p:nvCxnSpPr>
        <p:spPr>
          <a:xfrm>
            <a:off x="3923928" y="1628800"/>
            <a:ext cx="1224136" cy="1588"/>
          </a:xfrm>
          <a:prstGeom prst="bentConnector3">
            <a:avLst>
              <a:gd name="adj1" fmla="val 50000"/>
            </a:avLst>
          </a:prstGeom>
          <a:ln>
            <a:headEnd type="oval" w="lg" len="lg"/>
          </a:ln>
        </p:spPr>
        <p:style>
          <a:lnRef idx="1">
            <a:schemeClr val="accent1"/>
          </a:lnRef>
          <a:fillRef idx="0">
            <a:schemeClr val="accent1"/>
          </a:fillRef>
          <a:effectRef idx="0">
            <a:schemeClr val="accent1"/>
          </a:effectRef>
          <a:fontRef idx="minor">
            <a:schemeClr val="tx1"/>
          </a:fontRef>
        </p:style>
      </p:cxnSp>
      <p:sp>
        <p:nvSpPr>
          <p:cNvPr id="15" name="pole tekstowe 14"/>
          <p:cNvSpPr txBox="1"/>
          <p:nvPr/>
        </p:nvSpPr>
        <p:spPr>
          <a:xfrm>
            <a:off x="3059832" y="4869160"/>
            <a:ext cx="2569550" cy="584775"/>
          </a:xfrm>
          <a:prstGeom prst="rect">
            <a:avLst/>
          </a:prstGeom>
          <a:noFill/>
        </p:spPr>
        <p:txBody>
          <a:bodyPr wrap="none" rtlCol="0">
            <a:spAutoFit/>
          </a:bodyPr>
          <a:lstStyle/>
          <a:p>
            <a:r>
              <a:rPr lang="pl-PL" sz="3200" dirty="0" smtClean="0"/>
              <a:t>Otwarty klient</a:t>
            </a:r>
            <a:endParaRPr lang="pl-PL" sz="3200" dirty="0"/>
          </a:p>
        </p:txBody>
      </p:sp>
      <p:sp>
        <p:nvSpPr>
          <p:cNvPr id="8" name="Prostokąt zaokrąglony 7"/>
          <p:cNvSpPr/>
          <p:nvPr/>
        </p:nvSpPr>
        <p:spPr>
          <a:xfrm>
            <a:off x="5148064" y="3284984"/>
            <a:ext cx="1872208" cy="1296144"/>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pl-PL" dirty="0" smtClean="0"/>
              <a:t>Server</a:t>
            </a:r>
            <a:endParaRPr lang="pl-PL" dirty="0"/>
          </a:p>
        </p:txBody>
      </p:sp>
      <p:cxnSp>
        <p:nvCxnSpPr>
          <p:cNvPr id="19" name="Łącznik prosty ze strzałką 18"/>
          <p:cNvCxnSpPr>
            <a:stCxn id="8" idx="0"/>
            <a:endCxn id="7" idx="2"/>
          </p:cNvCxnSpPr>
          <p:nvPr/>
        </p:nvCxnSpPr>
        <p:spPr>
          <a:xfrm rot="5400000" flipH="1" flipV="1">
            <a:off x="5580112" y="2780928"/>
            <a:ext cx="1008112" cy="1588"/>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229600" cy="4525963"/>
          </a:xfrm>
        </p:spPr>
        <p:txBody>
          <a:bodyPr/>
          <a:lstStyle/>
          <a:p>
            <a:r>
              <a:rPr lang="pl-PL" dirty="0" smtClean="0"/>
              <a:t>Aplikacja rysująca kółka i kwadraty</a:t>
            </a:r>
          </a:p>
          <a:p>
            <a:r>
              <a:rPr lang="pl-PL" dirty="0" smtClean="0"/>
              <a:t>Aplikacja posiada listę kółek i kwadratów</a:t>
            </a:r>
          </a:p>
          <a:p>
            <a:r>
              <a:rPr lang="pl-PL" dirty="0" smtClean="0"/>
              <a:t>Kółka i kwadraty muszą być rysowanę zgodnie z kolejnością na liście</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35696" y="188640"/>
            <a:ext cx="5238328" cy="6463308"/>
          </a:xfrm>
          <a:prstGeom prst="rect">
            <a:avLst/>
          </a:prstGeom>
        </p:spPr>
        <p:txBody>
          <a:bodyPr wrap="square">
            <a:spAutoFit/>
          </a:bodyPr>
          <a:lstStyle/>
          <a:p>
            <a:r>
              <a:rPr lang="pl-PL" b="1" dirty="0" smtClean="0">
                <a:solidFill>
                  <a:schemeClr val="accent1"/>
                </a:solidFill>
                <a:latin typeface="Consolas" pitchFamily="49" charset="0"/>
              </a:rPr>
              <a:t>enum</a:t>
            </a:r>
            <a:r>
              <a:rPr lang="pl-PL" dirty="0" smtClean="0">
                <a:latin typeface="Consolas" pitchFamily="49" charset="0"/>
              </a:rPr>
              <a:t> ShapeType {circle, square};</a:t>
            </a:r>
          </a:p>
          <a:p>
            <a:endParaRPr lang="pl-PL" dirty="0" smtClean="0">
              <a:latin typeface="Consolas" pitchFamily="49" charset="0"/>
            </a:endParaRPr>
          </a:p>
          <a:p>
            <a:r>
              <a:rPr lang="pl-PL" b="1" dirty="0" smtClean="0">
                <a:solidFill>
                  <a:schemeClr val="accent1"/>
                </a:solidFill>
                <a:latin typeface="Consolas" pitchFamily="49" charset="0"/>
              </a:rPr>
              <a:t>struct</a:t>
            </a:r>
            <a:r>
              <a:rPr lang="pl-PL" dirty="0" smtClean="0">
                <a:latin typeface="Consolas" pitchFamily="49" charset="0"/>
              </a:rPr>
              <a:t> Shape</a:t>
            </a:r>
          </a:p>
          <a:p>
            <a:r>
              <a:rPr lang="pl-PL" dirty="0" smtClean="0">
                <a:latin typeface="Consolas" pitchFamily="49" charset="0"/>
              </a:rPr>
              <a:t>{</a:t>
            </a:r>
          </a:p>
          <a:p>
            <a:r>
              <a:rPr lang="pl-PL" dirty="0" smtClean="0">
                <a:latin typeface="Consolas" pitchFamily="49" charset="0"/>
              </a:rPr>
              <a:t>	ShapeType itsType;</a:t>
            </a:r>
          </a:p>
          <a:p>
            <a:r>
              <a:rPr lang="pl-PL" dirty="0" smtClean="0">
                <a:latin typeface="Consolas" pitchFamily="49" charset="0"/>
              </a:rPr>
              <a:t>};</a:t>
            </a:r>
          </a:p>
          <a:p>
            <a:endParaRPr lang="pl-PL" dirty="0" smtClean="0">
              <a:latin typeface="Consolas" pitchFamily="49" charset="0"/>
            </a:endParaRPr>
          </a:p>
          <a:p>
            <a:r>
              <a:rPr lang="pl-PL" b="1" dirty="0" smtClean="0">
                <a:solidFill>
                  <a:schemeClr val="accent1"/>
                </a:solidFill>
                <a:latin typeface="Consolas" pitchFamily="49" charset="0"/>
              </a:rPr>
              <a:t>struct</a:t>
            </a:r>
            <a:r>
              <a:rPr lang="pl-PL" dirty="0" smtClean="0">
                <a:latin typeface="Consolas" pitchFamily="49" charset="0"/>
              </a:rPr>
              <a:t> Circle</a:t>
            </a:r>
          </a:p>
          <a:p>
            <a:r>
              <a:rPr lang="pl-PL" dirty="0" smtClean="0">
                <a:latin typeface="Consolas" pitchFamily="49" charset="0"/>
              </a:rPr>
              <a:t>{</a:t>
            </a:r>
          </a:p>
          <a:p>
            <a:r>
              <a:rPr lang="pl-PL" dirty="0" smtClean="0">
                <a:latin typeface="Consolas" pitchFamily="49" charset="0"/>
              </a:rPr>
              <a:t>	ShapeType itsType;</a:t>
            </a:r>
          </a:p>
          <a:p>
            <a:r>
              <a:rPr lang="pl-PL" dirty="0" smtClean="0">
                <a:latin typeface="Consolas" pitchFamily="49" charset="0"/>
              </a:rPr>
              <a:t>	</a:t>
            </a:r>
            <a:r>
              <a:rPr lang="pl-PL" b="1" dirty="0" smtClean="0">
                <a:solidFill>
                  <a:schemeClr val="accent1"/>
                </a:solidFill>
                <a:latin typeface="Consolas" pitchFamily="49" charset="0"/>
              </a:rPr>
              <a:t>double</a:t>
            </a:r>
            <a:r>
              <a:rPr lang="pl-PL" dirty="0" smtClean="0">
                <a:latin typeface="Consolas" pitchFamily="49" charset="0"/>
              </a:rPr>
              <a:t> itsRadius;</a:t>
            </a:r>
          </a:p>
          <a:p>
            <a:r>
              <a:rPr lang="pl-PL" dirty="0" smtClean="0">
                <a:latin typeface="Consolas" pitchFamily="49" charset="0"/>
              </a:rPr>
              <a:t>	Point itsCenter;</a:t>
            </a:r>
          </a:p>
          <a:p>
            <a:r>
              <a:rPr lang="pl-PL" dirty="0" smtClean="0">
                <a:latin typeface="Consolas" pitchFamily="49" charset="0"/>
              </a:rPr>
              <a:t>};</a:t>
            </a:r>
          </a:p>
          <a:p>
            <a:endParaRPr lang="pl-PL" dirty="0" smtClean="0">
              <a:latin typeface="Consolas" pitchFamily="49" charset="0"/>
            </a:endParaRPr>
          </a:p>
          <a:p>
            <a:r>
              <a:rPr lang="pl-PL" b="1" dirty="0" smtClean="0">
                <a:solidFill>
                  <a:schemeClr val="accent1"/>
                </a:solidFill>
                <a:latin typeface="Consolas" pitchFamily="49" charset="0"/>
              </a:rPr>
              <a:t>struct</a:t>
            </a:r>
            <a:r>
              <a:rPr lang="pl-PL" dirty="0" smtClean="0">
                <a:latin typeface="Consolas" pitchFamily="49" charset="0"/>
              </a:rPr>
              <a:t> Square</a:t>
            </a:r>
          </a:p>
          <a:p>
            <a:r>
              <a:rPr lang="pl-PL" dirty="0" smtClean="0">
                <a:latin typeface="Consolas" pitchFamily="49" charset="0"/>
              </a:rPr>
              <a:t>{</a:t>
            </a:r>
          </a:p>
          <a:p>
            <a:r>
              <a:rPr lang="pl-PL" dirty="0" smtClean="0">
                <a:latin typeface="Consolas" pitchFamily="49" charset="0"/>
              </a:rPr>
              <a:t>	ShapeType itsType;</a:t>
            </a:r>
          </a:p>
          <a:p>
            <a:r>
              <a:rPr lang="pl-PL" dirty="0" smtClean="0">
                <a:latin typeface="Consolas" pitchFamily="49" charset="0"/>
              </a:rPr>
              <a:t>	</a:t>
            </a:r>
            <a:r>
              <a:rPr lang="pl-PL" b="1" dirty="0" smtClean="0">
                <a:solidFill>
                  <a:schemeClr val="accent1"/>
                </a:solidFill>
                <a:latin typeface="Consolas" pitchFamily="49" charset="0"/>
              </a:rPr>
              <a:t>double</a:t>
            </a:r>
            <a:r>
              <a:rPr lang="pl-PL" dirty="0" smtClean="0">
                <a:latin typeface="Consolas" pitchFamily="49" charset="0"/>
              </a:rPr>
              <a:t> itsSide;</a:t>
            </a:r>
          </a:p>
          <a:p>
            <a:r>
              <a:rPr lang="pl-PL" dirty="0" smtClean="0">
                <a:latin typeface="Consolas" pitchFamily="49" charset="0"/>
              </a:rPr>
              <a:t>	Point itsTopLeft;</a:t>
            </a:r>
          </a:p>
          <a:p>
            <a:r>
              <a:rPr lang="pl-PL" dirty="0" smtClean="0">
                <a:latin typeface="Consolas" pitchFamily="49" charset="0"/>
              </a:rPr>
              <a:t>};</a:t>
            </a:r>
          </a:p>
          <a:p>
            <a:endParaRPr lang="pl-PL" dirty="0" smtClean="0">
              <a:latin typeface="Consolas" pitchFamily="49" charset="0"/>
            </a:endParaRPr>
          </a:p>
          <a:p>
            <a:r>
              <a:rPr lang="pl-PL" b="1" dirty="0" smtClean="0">
                <a:solidFill>
                  <a:schemeClr val="accent1"/>
                </a:solidFill>
                <a:latin typeface="Consolas" pitchFamily="49" charset="0"/>
              </a:rPr>
              <a:t>void</a:t>
            </a:r>
            <a:r>
              <a:rPr lang="pl-PL" dirty="0" smtClean="0">
                <a:latin typeface="Consolas" pitchFamily="49" charset="0"/>
              </a:rPr>
              <a:t> DrawSquare(</a:t>
            </a:r>
            <a:r>
              <a:rPr lang="pl-PL" b="1" dirty="0" smtClean="0">
                <a:solidFill>
                  <a:schemeClr val="accent1"/>
                </a:solidFill>
                <a:latin typeface="Consolas" pitchFamily="49" charset="0"/>
              </a:rPr>
              <a:t>struct</a:t>
            </a:r>
            <a:r>
              <a:rPr lang="pl-PL" dirty="0" smtClean="0">
                <a:latin typeface="Consolas" pitchFamily="49" charset="0"/>
              </a:rPr>
              <a:t> Square*)</a:t>
            </a:r>
          </a:p>
          <a:p>
            <a:r>
              <a:rPr lang="pl-PL" b="1" dirty="0" smtClean="0">
                <a:solidFill>
                  <a:schemeClr val="accent1"/>
                </a:solidFill>
                <a:latin typeface="Consolas" pitchFamily="49" charset="0"/>
              </a:rPr>
              <a:t>void</a:t>
            </a:r>
            <a:r>
              <a:rPr lang="pl-PL" dirty="0" smtClean="0">
                <a:latin typeface="Consolas" pitchFamily="49" charset="0"/>
              </a:rPr>
              <a:t> DrawCircle(</a:t>
            </a:r>
            <a:r>
              <a:rPr lang="pl-PL" b="1" dirty="0" smtClean="0">
                <a:solidFill>
                  <a:schemeClr val="accent1"/>
                </a:solidFill>
                <a:latin typeface="Consolas" pitchFamily="49" charset="0"/>
              </a:rPr>
              <a:t>struct</a:t>
            </a:r>
            <a:r>
              <a:rPr lang="pl-PL" dirty="0" smtClean="0">
                <a:latin typeface="Consolas" pitchFamily="49" charset="0"/>
              </a:rPr>
              <a:t> Circle*);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836712"/>
            <a:ext cx="7992888" cy="5355312"/>
          </a:xfrm>
          <a:prstGeom prst="rect">
            <a:avLst/>
          </a:prstGeom>
        </p:spPr>
        <p:txBody>
          <a:bodyPr wrap="square">
            <a:spAutoFit/>
          </a:bodyPr>
          <a:lstStyle/>
          <a:p>
            <a:r>
              <a:rPr lang="pl-PL" b="1" dirty="0" smtClean="0">
                <a:solidFill>
                  <a:schemeClr val="accent1"/>
                </a:solidFill>
                <a:latin typeface="Consolas" pitchFamily="49" charset="0"/>
              </a:rPr>
              <a:t>typedef struct </a:t>
            </a:r>
            <a:r>
              <a:rPr lang="pl-PL" dirty="0" smtClean="0">
                <a:latin typeface="Consolas" pitchFamily="49" charset="0"/>
              </a:rPr>
              <a:t>Shape *ShapePointer;</a:t>
            </a:r>
          </a:p>
          <a:p>
            <a:endParaRPr lang="pl-PL" dirty="0" smtClean="0">
              <a:latin typeface="Consolas" pitchFamily="49" charset="0"/>
            </a:endParaRPr>
          </a:p>
          <a:p>
            <a:r>
              <a:rPr lang="en-US" b="1" dirty="0" smtClean="0">
                <a:solidFill>
                  <a:schemeClr val="accent1"/>
                </a:solidFill>
                <a:latin typeface="Consolas" pitchFamily="49" charset="0"/>
              </a:rPr>
              <a:t>void</a:t>
            </a:r>
            <a:r>
              <a:rPr lang="en-US" dirty="0" smtClean="0">
                <a:latin typeface="Consolas" pitchFamily="49" charset="0"/>
              </a:rPr>
              <a:t> </a:t>
            </a:r>
            <a:r>
              <a:rPr lang="en-US" dirty="0" err="1" smtClean="0">
                <a:latin typeface="Consolas" pitchFamily="49" charset="0"/>
              </a:rPr>
              <a:t>DrawAllShapes</a:t>
            </a:r>
            <a:r>
              <a:rPr lang="en-US" dirty="0" smtClean="0">
                <a:latin typeface="Consolas" pitchFamily="49" charset="0"/>
              </a:rPr>
              <a:t>(</a:t>
            </a:r>
            <a:r>
              <a:rPr lang="en-US" dirty="0" err="1" smtClean="0">
                <a:latin typeface="Consolas" pitchFamily="49" charset="0"/>
              </a:rPr>
              <a:t>ShapePointer</a:t>
            </a:r>
            <a:r>
              <a:rPr lang="en-US" dirty="0" smtClean="0">
                <a:latin typeface="Consolas" pitchFamily="49" charset="0"/>
              </a:rPr>
              <a:t> list[], </a:t>
            </a:r>
            <a:r>
              <a:rPr lang="en-US" b="1" dirty="0" err="1" smtClean="0">
                <a:solidFill>
                  <a:schemeClr val="accent1"/>
                </a:solidFill>
                <a:latin typeface="Consolas" pitchFamily="49" charset="0"/>
              </a:rPr>
              <a:t>int</a:t>
            </a:r>
            <a:r>
              <a:rPr lang="en-US" dirty="0" smtClean="0">
                <a:latin typeface="Consolas" pitchFamily="49" charset="0"/>
              </a:rPr>
              <a:t> n)</a:t>
            </a:r>
          </a:p>
          <a:p>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int</a:t>
            </a:r>
            <a:r>
              <a:rPr lang="pl-PL" dirty="0" smtClean="0">
                <a:latin typeface="Consolas" pitchFamily="49" charset="0"/>
              </a:rPr>
              <a:t> i;</a:t>
            </a:r>
          </a:p>
          <a:p>
            <a:r>
              <a:rPr lang="pl-PL" dirty="0" smtClean="0">
                <a:latin typeface="Consolas" pitchFamily="49" charset="0"/>
              </a:rPr>
              <a:t>	</a:t>
            </a:r>
            <a:r>
              <a:rPr lang="pl-PL" b="1" dirty="0" smtClean="0">
                <a:solidFill>
                  <a:schemeClr val="accent1"/>
                </a:solidFill>
                <a:latin typeface="Consolas" pitchFamily="49" charset="0"/>
              </a:rPr>
              <a:t>for</a:t>
            </a:r>
            <a:r>
              <a:rPr lang="pl-PL" dirty="0" smtClean="0">
                <a:latin typeface="Consolas" pitchFamily="49" charset="0"/>
              </a:rPr>
              <a:t> (i = 0; i &lt; n; i++)</a:t>
            </a:r>
          </a:p>
          <a:p>
            <a:r>
              <a:rPr lang="pl-PL" dirty="0" smtClean="0">
                <a:latin typeface="Consolas" pitchFamily="49" charset="0"/>
              </a:rPr>
              <a:t>	{</a:t>
            </a:r>
          </a:p>
          <a:p>
            <a:r>
              <a:rPr lang="pl-PL" dirty="0" smtClean="0">
                <a:latin typeface="Consolas" pitchFamily="49" charset="0"/>
              </a:rPr>
              <a:t>		</a:t>
            </a:r>
            <a:r>
              <a:rPr lang="pl-PL" b="1" dirty="0" smtClean="0">
                <a:solidFill>
                  <a:schemeClr val="accent1"/>
                </a:solidFill>
                <a:latin typeface="Consolas" pitchFamily="49" charset="0"/>
              </a:rPr>
              <a:t>struct</a:t>
            </a:r>
            <a:r>
              <a:rPr lang="pl-PL" dirty="0" smtClean="0">
                <a:latin typeface="Consolas" pitchFamily="49" charset="0"/>
              </a:rPr>
              <a:t> Shape* s = list[i];</a:t>
            </a:r>
          </a:p>
          <a:p>
            <a:r>
              <a:rPr lang="pl-PL" dirty="0" smtClean="0">
                <a:latin typeface="Consolas" pitchFamily="49" charset="0"/>
              </a:rPr>
              <a:t>		</a:t>
            </a:r>
            <a:r>
              <a:rPr lang="pl-PL" b="1" dirty="0" smtClean="0">
                <a:solidFill>
                  <a:schemeClr val="accent1"/>
                </a:solidFill>
                <a:latin typeface="Consolas" pitchFamily="49" charset="0"/>
              </a:rPr>
              <a:t>switch</a:t>
            </a:r>
            <a:r>
              <a:rPr lang="pl-PL" dirty="0" smtClean="0">
                <a:latin typeface="Consolas" pitchFamily="49" charset="0"/>
              </a:rPr>
              <a:t> (s-&gt;itsType)</a:t>
            </a:r>
          </a:p>
          <a:p>
            <a:r>
              <a:rPr lang="pl-PL" dirty="0" smtClean="0">
                <a:latin typeface="Consolas" pitchFamily="49" charset="0"/>
              </a:rPr>
              <a:t>		{</a:t>
            </a:r>
          </a:p>
          <a:p>
            <a:r>
              <a:rPr lang="pl-PL" dirty="0" smtClean="0">
                <a:latin typeface="Consolas" pitchFamily="49" charset="0"/>
              </a:rPr>
              <a:t>			</a:t>
            </a:r>
            <a:r>
              <a:rPr lang="pl-PL" b="1" dirty="0" smtClean="0">
                <a:solidFill>
                  <a:schemeClr val="accent1"/>
                </a:solidFill>
                <a:latin typeface="Consolas" pitchFamily="49" charset="0"/>
              </a:rPr>
              <a:t>case</a:t>
            </a:r>
            <a:r>
              <a:rPr lang="pl-PL" dirty="0" smtClean="0">
                <a:latin typeface="Consolas" pitchFamily="49" charset="0"/>
              </a:rPr>
              <a:t> square:</a:t>
            </a:r>
          </a:p>
          <a:p>
            <a:r>
              <a:rPr lang="pl-PL" dirty="0" smtClean="0">
                <a:latin typeface="Consolas" pitchFamily="49" charset="0"/>
              </a:rPr>
              <a:t>				DrawSquare((</a:t>
            </a:r>
            <a:r>
              <a:rPr lang="pl-PL" b="1" dirty="0" smtClean="0">
                <a:solidFill>
                  <a:schemeClr val="accent1"/>
                </a:solidFill>
                <a:latin typeface="Consolas" pitchFamily="49" charset="0"/>
              </a:rPr>
              <a:t>struct</a:t>
            </a:r>
            <a:r>
              <a:rPr lang="pl-PL" dirty="0" smtClean="0">
                <a:latin typeface="Consolas" pitchFamily="49" charset="0"/>
              </a:rPr>
              <a:t> Square*)s);</a:t>
            </a:r>
          </a:p>
          <a:p>
            <a:r>
              <a:rPr lang="pl-PL" dirty="0" smtClean="0">
                <a:latin typeface="Consolas" pitchFamily="49" charset="0"/>
              </a:rPr>
              <a:t>				</a:t>
            </a:r>
            <a:r>
              <a:rPr lang="pl-PL" b="1" dirty="0" smtClean="0">
                <a:solidFill>
                  <a:schemeClr val="accent1"/>
                </a:solidFill>
                <a:latin typeface="Consolas" pitchFamily="49" charset="0"/>
              </a:rPr>
              <a:t>break</a:t>
            </a:r>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case</a:t>
            </a:r>
            <a:r>
              <a:rPr lang="pl-PL" dirty="0" smtClean="0">
                <a:latin typeface="Consolas" pitchFamily="49" charset="0"/>
              </a:rPr>
              <a:t> circle:</a:t>
            </a:r>
          </a:p>
          <a:p>
            <a:r>
              <a:rPr lang="pl-PL" dirty="0" smtClean="0">
                <a:latin typeface="Consolas" pitchFamily="49" charset="0"/>
              </a:rPr>
              <a:t>				DrawCircle((</a:t>
            </a:r>
            <a:r>
              <a:rPr lang="pl-PL" b="1" dirty="0" smtClean="0">
                <a:solidFill>
                  <a:schemeClr val="accent1"/>
                </a:solidFill>
                <a:latin typeface="Consolas" pitchFamily="49" charset="0"/>
              </a:rPr>
              <a:t>struct</a:t>
            </a:r>
            <a:r>
              <a:rPr lang="pl-PL" dirty="0" smtClean="0">
                <a:latin typeface="Consolas" pitchFamily="49" charset="0"/>
              </a:rPr>
              <a:t> Circle*)s);</a:t>
            </a:r>
          </a:p>
          <a:p>
            <a:r>
              <a:rPr lang="pl-PL" dirty="0" smtClean="0">
                <a:latin typeface="Consolas" pitchFamily="49" charset="0"/>
              </a:rPr>
              <a:t>				</a:t>
            </a:r>
            <a:r>
              <a:rPr lang="pl-PL" b="1" dirty="0" smtClean="0">
                <a:solidFill>
                  <a:schemeClr val="accent1"/>
                </a:solidFill>
                <a:latin typeface="Consolas" pitchFamily="49" charset="0"/>
              </a:rPr>
              <a:t>break</a:t>
            </a:r>
            <a:r>
              <a:rPr lang="pl-PL" dirty="0" smtClean="0">
                <a:latin typeface="Consolas" pitchFamily="49" charset="0"/>
              </a:rPr>
              <a:t>;</a:t>
            </a:r>
          </a:p>
          <a:p>
            <a:r>
              <a:rPr lang="pl-PL" dirty="0" smtClean="0">
                <a:latin typeface="Consolas" pitchFamily="49" charset="0"/>
              </a:rPr>
              <a:t>		}</a:t>
            </a:r>
          </a:p>
          <a:p>
            <a:r>
              <a:rPr lang="pl-PL" dirty="0" smtClean="0">
                <a:latin typeface="Consolas" pitchFamily="49" charset="0"/>
              </a:rPr>
              <a:t>	}</a:t>
            </a:r>
          </a:p>
          <a:p>
            <a:r>
              <a:rPr lang="pl-PL" dirty="0" smtClean="0">
                <a:latin typeface="Consolas" pitchFamily="49" charset="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88640"/>
            <a:ext cx="7992888" cy="6463308"/>
          </a:xfrm>
          <a:prstGeom prst="rect">
            <a:avLst/>
          </a:prstGeom>
        </p:spPr>
        <p:txBody>
          <a:bodyPr wrap="square">
            <a:spAutoFit/>
          </a:bodyPr>
          <a:lstStyle/>
          <a:p>
            <a:r>
              <a:rPr lang="pl-PL" b="1" dirty="0" smtClean="0">
                <a:solidFill>
                  <a:schemeClr val="accent1"/>
                </a:solidFill>
                <a:latin typeface="Consolas" pitchFamily="49" charset="0"/>
              </a:rPr>
              <a:t>class</a:t>
            </a:r>
            <a:r>
              <a:rPr lang="pl-PL" dirty="0" smtClean="0">
                <a:latin typeface="Consolas" pitchFamily="49" charset="0"/>
              </a:rPr>
              <a:t> Shape</a:t>
            </a:r>
          </a:p>
          <a:p>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public</a:t>
            </a:r>
            <a:r>
              <a:rPr lang="pl-PL" dirty="0" smtClean="0">
                <a:latin typeface="Consolas" pitchFamily="49" charset="0"/>
              </a:rPr>
              <a:t>:</a:t>
            </a:r>
          </a:p>
          <a:p>
            <a:r>
              <a:rPr lang="pl-PL" dirty="0" smtClean="0">
                <a:latin typeface="Consolas" pitchFamily="49" charset="0"/>
              </a:rPr>
              <a:t>		</a:t>
            </a:r>
            <a:r>
              <a:rPr lang="en-US" b="1" dirty="0" smtClean="0">
                <a:solidFill>
                  <a:schemeClr val="accent1"/>
                </a:solidFill>
                <a:latin typeface="Consolas" pitchFamily="49" charset="0"/>
              </a:rPr>
              <a:t>virtual</a:t>
            </a:r>
            <a:r>
              <a:rPr lang="en-US" dirty="0" smtClean="0">
                <a:latin typeface="Consolas" pitchFamily="49" charset="0"/>
              </a:rPr>
              <a:t> </a:t>
            </a:r>
            <a:r>
              <a:rPr lang="en-US" b="1" dirty="0" smtClean="0">
                <a:solidFill>
                  <a:schemeClr val="accent1"/>
                </a:solidFill>
                <a:latin typeface="Consolas" pitchFamily="49" charset="0"/>
              </a:rPr>
              <a:t>void</a:t>
            </a:r>
            <a:r>
              <a:rPr lang="en-US" dirty="0" smtClean="0">
                <a:latin typeface="Consolas" pitchFamily="49" charset="0"/>
              </a:rPr>
              <a:t> Draw() </a:t>
            </a:r>
            <a:r>
              <a:rPr lang="en-US" b="1" dirty="0" smtClean="0">
                <a:solidFill>
                  <a:schemeClr val="accent1"/>
                </a:solidFill>
                <a:latin typeface="Consolas" pitchFamily="49" charset="0"/>
              </a:rPr>
              <a:t>const</a:t>
            </a:r>
            <a:r>
              <a:rPr lang="en-US" dirty="0" smtClean="0">
                <a:latin typeface="Consolas" pitchFamily="49" charset="0"/>
              </a:rPr>
              <a:t> = 0;</a:t>
            </a:r>
          </a:p>
          <a:p>
            <a:r>
              <a:rPr lang="pl-PL" dirty="0" smtClean="0">
                <a:latin typeface="Consolas" pitchFamily="49" charset="0"/>
              </a:rPr>
              <a:t>};</a:t>
            </a:r>
          </a:p>
          <a:p>
            <a:endParaRPr lang="pl-PL" dirty="0" smtClean="0">
              <a:latin typeface="Consolas" pitchFamily="49" charset="0"/>
            </a:endParaRPr>
          </a:p>
          <a:p>
            <a:r>
              <a:rPr lang="pl-PL" b="1" dirty="0" smtClean="0">
                <a:solidFill>
                  <a:schemeClr val="accent1"/>
                </a:solidFill>
                <a:latin typeface="Consolas" pitchFamily="49" charset="0"/>
              </a:rPr>
              <a:t>class</a:t>
            </a:r>
            <a:r>
              <a:rPr lang="pl-PL" dirty="0" smtClean="0">
                <a:latin typeface="Consolas" pitchFamily="49" charset="0"/>
              </a:rPr>
              <a:t> Square : </a:t>
            </a:r>
            <a:r>
              <a:rPr lang="pl-PL" b="1" dirty="0" smtClean="0">
                <a:solidFill>
                  <a:schemeClr val="accent1"/>
                </a:solidFill>
                <a:latin typeface="Consolas" pitchFamily="49" charset="0"/>
              </a:rPr>
              <a:t>public</a:t>
            </a:r>
            <a:r>
              <a:rPr lang="pl-PL" dirty="0" smtClean="0">
                <a:latin typeface="Consolas" pitchFamily="49" charset="0"/>
              </a:rPr>
              <a:t> Shape</a:t>
            </a:r>
          </a:p>
          <a:p>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public</a:t>
            </a:r>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virtual</a:t>
            </a:r>
            <a:r>
              <a:rPr lang="pl-PL" dirty="0" smtClean="0">
                <a:latin typeface="Consolas" pitchFamily="49" charset="0"/>
              </a:rPr>
              <a:t> </a:t>
            </a:r>
            <a:r>
              <a:rPr lang="pl-PL" b="1" dirty="0" smtClean="0">
                <a:solidFill>
                  <a:schemeClr val="accent1"/>
                </a:solidFill>
                <a:latin typeface="Consolas" pitchFamily="49" charset="0"/>
              </a:rPr>
              <a:t>void</a:t>
            </a:r>
            <a:r>
              <a:rPr lang="pl-PL" dirty="0" smtClean="0">
                <a:latin typeface="Consolas" pitchFamily="49" charset="0"/>
              </a:rPr>
              <a:t> Draw() </a:t>
            </a:r>
            <a:r>
              <a:rPr lang="pl-PL" b="1" dirty="0" smtClean="0">
                <a:solidFill>
                  <a:schemeClr val="accent1"/>
                </a:solidFill>
                <a:latin typeface="Consolas" pitchFamily="49" charset="0"/>
              </a:rPr>
              <a:t>const</a:t>
            </a:r>
            <a:r>
              <a:rPr lang="pl-PL" dirty="0" smtClean="0">
                <a:latin typeface="Consolas" pitchFamily="49" charset="0"/>
              </a:rPr>
              <a:t>;</a:t>
            </a:r>
          </a:p>
          <a:p>
            <a:r>
              <a:rPr lang="pl-PL" dirty="0" smtClean="0">
                <a:latin typeface="Consolas" pitchFamily="49" charset="0"/>
              </a:rPr>
              <a:t>};</a:t>
            </a:r>
          </a:p>
          <a:p>
            <a:endParaRPr lang="pl-PL" dirty="0" smtClean="0">
              <a:latin typeface="Consolas" pitchFamily="49" charset="0"/>
            </a:endParaRPr>
          </a:p>
          <a:p>
            <a:r>
              <a:rPr lang="pl-PL" b="1" dirty="0" smtClean="0">
                <a:solidFill>
                  <a:schemeClr val="accent1"/>
                </a:solidFill>
                <a:latin typeface="Consolas" pitchFamily="49" charset="0"/>
              </a:rPr>
              <a:t>class</a:t>
            </a:r>
            <a:r>
              <a:rPr lang="pl-PL" dirty="0" smtClean="0">
                <a:latin typeface="Consolas" pitchFamily="49" charset="0"/>
              </a:rPr>
              <a:t> Circle : </a:t>
            </a:r>
            <a:r>
              <a:rPr lang="pl-PL" b="1" dirty="0" smtClean="0">
                <a:solidFill>
                  <a:schemeClr val="accent1"/>
                </a:solidFill>
                <a:latin typeface="Consolas" pitchFamily="49" charset="0"/>
              </a:rPr>
              <a:t>public</a:t>
            </a:r>
            <a:r>
              <a:rPr lang="pl-PL" dirty="0" smtClean="0">
                <a:latin typeface="Consolas" pitchFamily="49" charset="0"/>
              </a:rPr>
              <a:t> Shape</a:t>
            </a:r>
          </a:p>
          <a:p>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public</a:t>
            </a:r>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virtual</a:t>
            </a:r>
            <a:r>
              <a:rPr lang="pl-PL" dirty="0" smtClean="0">
                <a:latin typeface="Consolas" pitchFamily="49" charset="0"/>
              </a:rPr>
              <a:t> </a:t>
            </a:r>
            <a:r>
              <a:rPr lang="pl-PL" b="1" dirty="0" smtClean="0">
                <a:solidFill>
                  <a:schemeClr val="accent1"/>
                </a:solidFill>
                <a:latin typeface="Consolas" pitchFamily="49" charset="0"/>
              </a:rPr>
              <a:t>void</a:t>
            </a:r>
            <a:r>
              <a:rPr lang="pl-PL" dirty="0" smtClean="0">
                <a:latin typeface="Consolas" pitchFamily="49" charset="0"/>
              </a:rPr>
              <a:t> Draw() </a:t>
            </a:r>
            <a:r>
              <a:rPr lang="pl-PL" b="1" dirty="0" smtClean="0">
                <a:solidFill>
                  <a:schemeClr val="accent1"/>
                </a:solidFill>
                <a:latin typeface="Consolas" pitchFamily="49" charset="0"/>
              </a:rPr>
              <a:t>const</a:t>
            </a:r>
            <a:r>
              <a:rPr lang="pl-PL" dirty="0" smtClean="0">
                <a:latin typeface="Consolas" pitchFamily="49" charset="0"/>
              </a:rPr>
              <a:t>;</a:t>
            </a:r>
          </a:p>
          <a:p>
            <a:r>
              <a:rPr lang="pl-PL" dirty="0" smtClean="0">
                <a:latin typeface="Consolas" pitchFamily="49" charset="0"/>
              </a:rPr>
              <a:t>};</a:t>
            </a:r>
          </a:p>
          <a:p>
            <a:endParaRPr lang="pl-PL" dirty="0" smtClean="0">
              <a:latin typeface="Consolas" pitchFamily="49" charset="0"/>
            </a:endParaRPr>
          </a:p>
          <a:p>
            <a:r>
              <a:rPr lang="pl-PL" b="1" dirty="0" smtClean="0">
                <a:solidFill>
                  <a:schemeClr val="accent1"/>
                </a:solidFill>
                <a:latin typeface="Consolas" pitchFamily="49" charset="0"/>
              </a:rPr>
              <a:t>void</a:t>
            </a:r>
            <a:r>
              <a:rPr lang="pl-PL" dirty="0" smtClean="0">
                <a:latin typeface="Consolas" pitchFamily="49" charset="0"/>
              </a:rPr>
              <a:t> DrawAllShapes(Set&lt;Shape*&gt;&amp; list)</a:t>
            </a:r>
          </a:p>
          <a:p>
            <a:r>
              <a:rPr lang="pl-PL" dirty="0" smtClean="0">
                <a:latin typeface="Consolas" pitchFamily="49" charset="0"/>
              </a:rPr>
              <a:t>{</a:t>
            </a:r>
          </a:p>
          <a:p>
            <a:r>
              <a:rPr lang="pl-PL" dirty="0" smtClean="0">
                <a:latin typeface="Consolas" pitchFamily="49" charset="0"/>
              </a:rPr>
              <a:t>	</a:t>
            </a:r>
            <a:r>
              <a:rPr lang="nn-NO" b="1" dirty="0" smtClean="0">
                <a:solidFill>
                  <a:schemeClr val="accent1"/>
                </a:solidFill>
                <a:latin typeface="Consolas" pitchFamily="49" charset="0"/>
              </a:rPr>
              <a:t>for</a:t>
            </a:r>
            <a:r>
              <a:rPr lang="nn-NO" dirty="0" smtClean="0">
                <a:latin typeface="Consolas" pitchFamily="49" charset="0"/>
              </a:rPr>
              <a:t> (Iterator&lt;Shape*&gt;</a:t>
            </a:r>
            <a:r>
              <a:rPr lang="pl-PL" dirty="0" smtClean="0">
                <a:latin typeface="Consolas" pitchFamily="49" charset="0"/>
              </a:rPr>
              <a:t> it</a:t>
            </a:r>
            <a:r>
              <a:rPr lang="nn-NO" dirty="0" smtClean="0">
                <a:latin typeface="Consolas" pitchFamily="49" charset="0"/>
              </a:rPr>
              <a:t>(list); i</a:t>
            </a:r>
            <a:r>
              <a:rPr lang="pl-PL" dirty="0" smtClean="0">
                <a:latin typeface="Consolas" pitchFamily="49" charset="0"/>
              </a:rPr>
              <a:t>t</a:t>
            </a:r>
            <a:r>
              <a:rPr lang="nn-NO" dirty="0" smtClean="0">
                <a:latin typeface="Consolas" pitchFamily="49" charset="0"/>
              </a:rPr>
              <a:t>; i</a:t>
            </a:r>
            <a:r>
              <a:rPr lang="pl-PL" dirty="0" smtClean="0">
                <a:latin typeface="Consolas" pitchFamily="49" charset="0"/>
              </a:rPr>
              <a:t>t</a:t>
            </a:r>
            <a:r>
              <a:rPr lang="nn-NO" dirty="0" smtClean="0">
                <a:latin typeface="Consolas" pitchFamily="49" charset="0"/>
              </a:rPr>
              <a:t>++)</a:t>
            </a:r>
            <a:endParaRPr lang="pl-PL" dirty="0" smtClean="0">
              <a:latin typeface="Consolas" pitchFamily="49" charset="0"/>
            </a:endParaRPr>
          </a:p>
          <a:p>
            <a:r>
              <a:rPr lang="pl-PL" dirty="0" smtClean="0">
                <a:latin typeface="Consolas" pitchFamily="49" charset="0"/>
              </a:rPr>
              <a:t>		(*it)-&gt;Draw();</a:t>
            </a:r>
          </a:p>
          <a:p>
            <a:r>
              <a:rPr lang="pl-PL" dirty="0" smtClean="0">
                <a:latin typeface="Consolas" pitchFamily="49"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88640"/>
            <a:ext cx="7992888" cy="6463308"/>
          </a:xfrm>
          <a:prstGeom prst="rect">
            <a:avLst/>
          </a:prstGeom>
        </p:spPr>
        <p:txBody>
          <a:bodyPr wrap="square">
            <a:spAutoFit/>
          </a:bodyPr>
          <a:lstStyle/>
          <a:p>
            <a:r>
              <a:rPr lang="pl-PL" b="1" dirty="0" smtClean="0">
                <a:solidFill>
                  <a:schemeClr val="accent1"/>
                </a:solidFill>
                <a:latin typeface="Consolas" pitchFamily="49" charset="0"/>
              </a:rPr>
              <a:t>class</a:t>
            </a:r>
            <a:r>
              <a:rPr lang="pl-PL" dirty="0" smtClean="0">
                <a:latin typeface="Consolas" pitchFamily="49" charset="0"/>
              </a:rPr>
              <a:t> Shape</a:t>
            </a:r>
          </a:p>
          <a:p>
            <a:r>
              <a:rPr lang="pl-PL" dirty="0" smtClean="0">
                <a:latin typeface="Consolas" pitchFamily="49" charset="0"/>
              </a:rPr>
              <a:t>{</a:t>
            </a:r>
          </a:p>
          <a:p>
            <a:r>
              <a:rPr lang="pl-PL" b="1" dirty="0" smtClean="0">
                <a:solidFill>
                  <a:schemeClr val="accent1"/>
                </a:solidFill>
                <a:latin typeface="Consolas" pitchFamily="49" charset="0"/>
              </a:rPr>
              <a:t>public</a:t>
            </a:r>
            <a:r>
              <a:rPr lang="pl-PL" dirty="0" smtClean="0">
                <a:latin typeface="Consolas" pitchFamily="49" charset="0"/>
              </a:rPr>
              <a:t>:</a:t>
            </a:r>
          </a:p>
          <a:p>
            <a:r>
              <a:rPr lang="pl-PL" dirty="0" smtClean="0">
                <a:latin typeface="Consolas" pitchFamily="49" charset="0"/>
              </a:rPr>
              <a:t>	</a:t>
            </a:r>
            <a:r>
              <a:rPr lang="en-US" b="1" dirty="0" smtClean="0">
                <a:solidFill>
                  <a:schemeClr val="accent1"/>
                </a:solidFill>
                <a:latin typeface="Consolas" pitchFamily="49" charset="0"/>
              </a:rPr>
              <a:t>virtual</a:t>
            </a:r>
            <a:r>
              <a:rPr lang="en-US" dirty="0" smtClean="0">
                <a:latin typeface="Consolas" pitchFamily="49" charset="0"/>
              </a:rPr>
              <a:t> </a:t>
            </a:r>
            <a:r>
              <a:rPr lang="en-US" b="1" dirty="0" smtClean="0">
                <a:solidFill>
                  <a:schemeClr val="accent1"/>
                </a:solidFill>
                <a:latin typeface="Consolas" pitchFamily="49" charset="0"/>
              </a:rPr>
              <a:t>void</a:t>
            </a:r>
            <a:r>
              <a:rPr lang="en-US" dirty="0" smtClean="0">
                <a:latin typeface="Consolas" pitchFamily="49" charset="0"/>
              </a:rPr>
              <a:t> Draw() </a:t>
            </a:r>
            <a:r>
              <a:rPr lang="en-US" b="1" dirty="0" smtClean="0">
                <a:solidFill>
                  <a:schemeClr val="accent1"/>
                </a:solidFill>
                <a:latin typeface="Consolas" pitchFamily="49" charset="0"/>
              </a:rPr>
              <a:t>const</a:t>
            </a:r>
            <a:r>
              <a:rPr lang="en-US" dirty="0" smtClean="0">
                <a:latin typeface="Consolas" pitchFamily="49" charset="0"/>
              </a:rPr>
              <a:t> = 0;</a:t>
            </a:r>
          </a:p>
          <a:p>
            <a:r>
              <a:rPr lang="pl-PL" dirty="0" smtClean="0">
                <a:latin typeface="Consolas" pitchFamily="49" charset="0"/>
              </a:rPr>
              <a:t>	</a:t>
            </a:r>
            <a:r>
              <a:rPr lang="en-US" b="1" dirty="0" smtClean="0">
                <a:solidFill>
                  <a:schemeClr val="accent1"/>
                </a:solidFill>
                <a:latin typeface="Consolas" pitchFamily="49" charset="0"/>
              </a:rPr>
              <a:t>virtual</a:t>
            </a:r>
            <a:r>
              <a:rPr lang="en-US" dirty="0" smtClean="0">
                <a:latin typeface="Consolas" pitchFamily="49" charset="0"/>
              </a:rPr>
              <a:t> </a:t>
            </a:r>
            <a:r>
              <a:rPr lang="en-US" b="1" dirty="0" err="1" smtClean="0">
                <a:solidFill>
                  <a:schemeClr val="accent1"/>
                </a:solidFill>
                <a:latin typeface="Consolas" pitchFamily="49" charset="0"/>
              </a:rPr>
              <a:t>bool</a:t>
            </a:r>
            <a:r>
              <a:rPr lang="en-US" dirty="0" smtClean="0">
                <a:latin typeface="Consolas" pitchFamily="49" charset="0"/>
              </a:rPr>
              <a:t> Precedes(</a:t>
            </a:r>
            <a:r>
              <a:rPr lang="en-US" b="1" dirty="0" smtClean="0">
                <a:solidFill>
                  <a:schemeClr val="accent1"/>
                </a:solidFill>
                <a:latin typeface="Consolas" pitchFamily="49" charset="0"/>
              </a:rPr>
              <a:t>const</a:t>
            </a:r>
            <a:r>
              <a:rPr lang="en-US" dirty="0" smtClean="0">
                <a:latin typeface="Consolas" pitchFamily="49" charset="0"/>
              </a:rPr>
              <a:t> Shape&amp;) </a:t>
            </a:r>
            <a:r>
              <a:rPr lang="en-US" b="1" dirty="0" smtClean="0">
                <a:solidFill>
                  <a:schemeClr val="accent1"/>
                </a:solidFill>
                <a:latin typeface="Consolas" pitchFamily="49" charset="0"/>
              </a:rPr>
              <a:t>const</a:t>
            </a:r>
            <a:r>
              <a:rPr lang="en-US" dirty="0" smtClean="0">
                <a:latin typeface="Consolas" pitchFamily="49" charset="0"/>
              </a:rPr>
              <a:t> = 0;</a:t>
            </a:r>
          </a:p>
          <a:p>
            <a:r>
              <a:rPr lang="pl-PL" dirty="0" smtClean="0">
                <a:latin typeface="Consolas" pitchFamily="49" charset="0"/>
              </a:rPr>
              <a:t>	</a:t>
            </a:r>
            <a:r>
              <a:rPr lang="en-US" b="1" dirty="0" err="1" smtClean="0">
                <a:solidFill>
                  <a:schemeClr val="accent1"/>
                </a:solidFill>
                <a:latin typeface="Consolas" pitchFamily="49" charset="0"/>
              </a:rPr>
              <a:t>bool</a:t>
            </a:r>
            <a:r>
              <a:rPr lang="en-US" dirty="0" smtClean="0">
                <a:latin typeface="Consolas" pitchFamily="49" charset="0"/>
              </a:rPr>
              <a:t> operator&lt;(</a:t>
            </a:r>
            <a:r>
              <a:rPr lang="en-US" b="1" dirty="0" smtClean="0">
                <a:solidFill>
                  <a:schemeClr val="accent1"/>
                </a:solidFill>
                <a:latin typeface="Consolas" pitchFamily="49" charset="0"/>
              </a:rPr>
              <a:t>const</a:t>
            </a:r>
            <a:r>
              <a:rPr lang="en-US" dirty="0" smtClean="0">
                <a:latin typeface="Consolas" pitchFamily="49" charset="0"/>
              </a:rPr>
              <a:t> Shape&amp; s) {</a:t>
            </a:r>
            <a:r>
              <a:rPr lang="en-US" b="1" dirty="0" smtClean="0">
                <a:solidFill>
                  <a:schemeClr val="accent1"/>
                </a:solidFill>
                <a:latin typeface="Consolas" pitchFamily="49" charset="0"/>
              </a:rPr>
              <a:t>return</a:t>
            </a:r>
            <a:r>
              <a:rPr lang="en-US" dirty="0" smtClean="0">
                <a:latin typeface="Consolas" pitchFamily="49" charset="0"/>
              </a:rPr>
              <a:t> Precedes(s);}</a:t>
            </a:r>
          </a:p>
          <a:p>
            <a:r>
              <a:rPr lang="pl-PL" dirty="0" smtClean="0">
                <a:latin typeface="Consolas" pitchFamily="49" charset="0"/>
              </a:rPr>
              <a:t>};</a:t>
            </a:r>
          </a:p>
          <a:p>
            <a:endParaRPr lang="pl-PL" dirty="0" smtClean="0">
              <a:latin typeface="Consolas" pitchFamily="49" charset="0"/>
            </a:endParaRPr>
          </a:p>
          <a:p>
            <a:r>
              <a:rPr lang="pl-PL" b="1" dirty="0" smtClean="0">
                <a:solidFill>
                  <a:schemeClr val="accent1"/>
                </a:solidFill>
                <a:latin typeface="Consolas" pitchFamily="49" charset="0"/>
              </a:rPr>
              <a:t>void</a:t>
            </a:r>
            <a:r>
              <a:rPr lang="pl-PL" dirty="0" smtClean="0">
                <a:latin typeface="Consolas" pitchFamily="49" charset="0"/>
              </a:rPr>
              <a:t> DrawAllShapes(Set&lt;Shape*&gt;&amp; list)</a:t>
            </a:r>
          </a:p>
          <a:p>
            <a:r>
              <a:rPr lang="pl-PL" dirty="0" smtClean="0">
                <a:latin typeface="Consolas" pitchFamily="49" charset="0"/>
              </a:rPr>
              <a:t>{</a:t>
            </a:r>
          </a:p>
          <a:p>
            <a:r>
              <a:rPr lang="pl-PL" dirty="0" smtClean="0">
                <a:latin typeface="Consolas" pitchFamily="49" charset="0"/>
              </a:rPr>
              <a:t>	OrderedSet&lt;Shape*&gt; orderedList = list;</a:t>
            </a:r>
          </a:p>
          <a:p>
            <a:r>
              <a:rPr lang="pl-PL" dirty="0" smtClean="0">
                <a:latin typeface="Consolas" pitchFamily="49" charset="0"/>
              </a:rPr>
              <a:t>	orderedList.Sort();</a:t>
            </a:r>
          </a:p>
          <a:p>
            <a:r>
              <a:rPr lang="pl-PL" dirty="0" smtClean="0">
                <a:latin typeface="Consolas" pitchFamily="49" charset="0"/>
              </a:rPr>
              <a:t>	</a:t>
            </a:r>
            <a:r>
              <a:rPr lang="pl-PL" b="1" dirty="0" smtClean="0">
                <a:solidFill>
                  <a:schemeClr val="accent1"/>
                </a:solidFill>
                <a:latin typeface="Consolas" pitchFamily="49" charset="0"/>
              </a:rPr>
              <a:t>for</a:t>
            </a:r>
            <a:r>
              <a:rPr lang="pl-PL" dirty="0" smtClean="0">
                <a:latin typeface="Consolas" pitchFamily="49" charset="0"/>
              </a:rPr>
              <a:t> (Iterator&lt;Shape*&gt; it(orderedList); it; it++)</a:t>
            </a:r>
          </a:p>
          <a:p>
            <a:r>
              <a:rPr lang="pl-PL" dirty="0" smtClean="0">
                <a:latin typeface="Consolas" pitchFamily="49" charset="0"/>
              </a:rPr>
              <a:t>		(*it)-&gt;Draw();</a:t>
            </a:r>
          </a:p>
          <a:p>
            <a:r>
              <a:rPr lang="pl-PL" dirty="0" smtClean="0">
                <a:latin typeface="Consolas" pitchFamily="49" charset="0"/>
              </a:rPr>
              <a:t>}</a:t>
            </a:r>
          </a:p>
          <a:p>
            <a:endParaRPr lang="pl-PL" dirty="0" smtClean="0">
              <a:latin typeface="Consolas" pitchFamily="49" charset="0"/>
            </a:endParaRPr>
          </a:p>
          <a:p>
            <a:r>
              <a:rPr lang="en-US" b="1" dirty="0" err="1" smtClean="0">
                <a:solidFill>
                  <a:schemeClr val="accent1"/>
                </a:solidFill>
                <a:latin typeface="Consolas" pitchFamily="49" charset="0"/>
              </a:rPr>
              <a:t>bool</a:t>
            </a:r>
            <a:r>
              <a:rPr lang="en-US" dirty="0" smtClean="0">
                <a:latin typeface="Consolas" pitchFamily="49" charset="0"/>
              </a:rPr>
              <a:t> Circle::Precedes</a:t>
            </a:r>
            <a:r>
              <a:rPr lang="en-US" b="1" dirty="0" smtClean="0">
                <a:solidFill>
                  <a:schemeClr val="accent1"/>
                </a:solidFill>
                <a:latin typeface="Consolas" pitchFamily="49" charset="0"/>
              </a:rPr>
              <a:t>(const</a:t>
            </a:r>
            <a:r>
              <a:rPr lang="en-US" dirty="0" smtClean="0">
                <a:latin typeface="Consolas" pitchFamily="49" charset="0"/>
              </a:rPr>
              <a:t> Shape&amp; s) </a:t>
            </a:r>
            <a:r>
              <a:rPr lang="en-US" b="1" dirty="0" smtClean="0">
                <a:solidFill>
                  <a:schemeClr val="accent1"/>
                </a:solidFill>
                <a:latin typeface="Consolas" pitchFamily="49" charset="0"/>
              </a:rPr>
              <a:t>const</a:t>
            </a:r>
          </a:p>
          <a:p>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if</a:t>
            </a:r>
            <a:r>
              <a:rPr lang="pl-PL" dirty="0" smtClean="0">
                <a:latin typeface="Consolas" pitchFamily="49" charset="0"/>
              </a:rPr>
              <a:t> (dynamic_cast&lt;Square*&gt;(s))</a:t>
            </a:r>
          </a:p>
          <a:p>
            <a:r>
              <a:rPr lang="pl-PL" dirty="0" smtClean="0">
                <a:latin typeface="Consolas" pitchFamily="49" charset="0"/>
              </a:rPr>
              <a:t>		</a:t>
            </a:r>
            <a:r>
              <a:rPr lang="pl-PL" b="1" dirty="0" smtClean="0">
                <a:solidFill>
                  <a:schemeClr val="accent1"/>
                </a:solidFill>
                <a:latin typeface="Consolas" pitchFamily="49" charset="0"/>
              </a:rPr>
              <a:t>return</a:t>
            </a:r>
            <a:r>
              <a:rPr lang="pl-PL" dirty="0" smtClean="0">
                <a:latin typeface="Consolas" pitchFamily="49" charset="0"/>
              </a:rPr>
              <a:t> </a:t>
            </a:r>
            <a:r>
              <a:rPr lang="pl-PL" b="1" dirty="0" smtClean="0">
                <a:solidFill>
                  <a:schemeClr val="accent1"/>
                </a:solidFill>
                <a:latin typeface="Consolas" pitchFamily="49" charset="0"/>
              </a:rPr>
              <a:t>true</a:t>
            </a:r>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else</a:t>
            </a:r>
          </a:p>
          <a:p>
            <a:r>
              <a:rPr lang="pl-PL" dirty="0" smtClean="0">
                <a:latin typeface="Consolas" pitchFamily="49" charset="0"/>
              </a:rPr>
              <a:t>		</a:t>
            </a:r>
            <a:r>
              <a:rPr lang="pl-PL" b="1" dirty="0" smtClean="0">
                <a:solidFill>
                  <a:schemeClr val="accent1"/>
                </a:solidFill>
                <a:latin typeface="Consolas" pitchFamily="49" charset="0"/>
              </a:rPr>
              <a:t>return</a:t>
            </a:r>
            <a:r>
              <a:rPr lang="pl-PL" dirty="0" smtClean="0">
                <a:latin typeface="Consolas" pitchFamily="49" charset="0"/>
              </a:rPr>
              <a:t> </a:t>
            </a:r>
            <a:r>
              <a:rPr lang="pl-PL" b="1" dirty="0" smtClean="0">
                <a:solidFill>
                  <a:schemeClr val="accent1"/>
                </a:solidFill>
                <a:latin typeface="Consolas" pitchFamily="49" charset="0"/>
              </a:rPr>
              <a:t>false</a:t>
            </a:r>
            <a:r>
              <a:rPr lang="pl-PL" dirty="0" smtClean="0">
                <a:latin typeface="Consolas" pitchFamily="49" charset="0"/>
              </a:rPr>
              <a:t>;</a:t>
            </a:r>
          </a:p>
          <a:p>
            <a:r>
              <a:rPr lang="pl-PL" dirty="0" smtClean="0">
                <a:latin typeface="Consolas" pitchFamily="49"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908720"/>
            <a:ext cx="7992888" cy="4801314"/>
          </a:xfrm>
          <a:prstGeom prst="rect">
            <a:avLst/>
          </a:prstGeom>
        </p:spPr>
        <p:txBody>
          <a:bodyPr wrap="square">
            <a:spAutoFit/>
          </a:bodyPr>
          <a:lstStyle/>
          <a:p>
            <a:r>
              <a:rPr lang="pl-PL" b="1" dirty="0" smtClean="0">
                <a:solidFill>
                  <a:schemeClr val="accent1"/>
                </a:solidFill>
                <a:latin typeface="Consolas" pitchFamily="49" charset="0"/>
              </a:rPr>
              <a:t>class </a:t>
            </a:r>
            <a:r>
              <a:rPr lang="pl-PL" dirty="0" smtClean="0">
                <a:latin typeface="Consolas" pitchFamily="49" charset="0"/>
              </a:rPr>
              <a:t>Shape</a:t>
            </a:r>
          </a:p>
          <a:p>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public</a:t>
            </a:r>
            <a:r>
              <a:rPr lang="pl-PL" dirty="0" smtClean="0">
                <a:latin typeface="Consolas" pitchFamily="49" charset="0"/>
              </a:rPr>
              <a:t>:</a:t>
            </a:r>
          </a:p>
          <a:p>
            <a:r>
              <a:rPr lang="pl-PL" dirty="0" smtClean="0">
                <a:latin typeface="Consolas" pitchFamily="49" charset="0"/>
              </a:rPr>
              <a:t>		</a:t>
            </a:r>
            <a:r>
              <a:rPr lang="en-US" b="1" dirty="0" smtClean="0">
                <a:solidFill>
                  <a:schemeClr val="accent1"/>
                </a:solidFill>
                <a:latin typeface="Consolas" pitchFamily="49" charset="0"/>
              </a:rPr>
              <a:t>virtual void </a:t>
            </a:r>
            <a:r>
              <a:rPr lang="en-US" dirty="0" smtClean="0">
                <a:latin typeface="Consolas" pitchFamily="49" charset="0"/>
              </a:rPr>
              <a:t>Draw() </a:t>
            </a:r>
            <a:r>
              <a:rPr lang="en-US" b="1" dirty="0" smtClean="0">
                <a:solidFill>
                  <a:schemeClr val="accent1"/>
                </a:solidFill>
                <a:latin typeface="Consolas" pitchFamily="49" charset="0"/>
              </a:rPr>
              <a:t>const </a:t>
            </a:r>
            <a:r>
              <a:rPr lang="en-US" dirty="0" smtClean="0">
                <a:latin typeface="Consolas" pitchFamily="49" charset="0"/>
              </a:rPr>
              <a:t>= 0;</a:t>
            </a:r>
          </a:p>
          <a:p>
            <a:r>
              <a:rPr lang="pl-PL" dirty="0" smtClean="0">
                <a:latin typeface="Consolas" pitchFamily="49" charset="0"/>
              </a:rPr>
              <a:t>		</a:t>
            </a:r>
            <a:r>
              <a:rPr lang="en-US" b="1" dirty="0" smtClean="0">
                <a:solidFill>
                  <a:schemeClr val="accent1"/>
                </a:solidFill>
                <a:latin typeface="Consolas" pitchFamily="49" charset="0"/>
              </a:rPr>
              <a:t>virtual </a:t>
            </a:r>
            <a:r>
              <a:rPr lang="en-US" b="1" dirty="0" err="1" smtClean="0">
                <a:solidFill>
                  <a:schemeClr val="accent1"/>
                </a:solidFill>
                <a:latin typeface="Consolas" pitchFamily="49" charset="0"/>
              </a:rPr>
              <a:t>bool</a:t>
            </a:r>
            <a:r>
              <a:rPr lang="en-US" b="1" dirty="0" smtClean="0">
                <a:solidFill>
                  <a:schemeClr val="accent1"/>
                </a:solidFill>
                <a:latin typeface="Consolas" pitchFamily="49" charset="0"/>
              </a:rPr>
              <a:t> </a:t>
            </a:r>
            <a:r>
              <a:rPr lang="en-US" dirty="0" smtClean="0">
                <a:latin typeface="Consolas" pitchFamily="49" charset="0"/>
              </a:rPr>
              <a:t>Precedes(</a:t>
            </a:r>
            <a:r>
              <a:rPr lang="en-US" b="1" dirty="0" smtClean="0">
                <a:solidFill>
                  <a:schemeClr val="accent1"/>
                </a:solidFill>
                <a:latin typeface="Consolas" pitchFamily="49" charset="0"/>
              </a:rPr>
              <a:t>const</a:t>
            </a:r>
            <a:r>
              <a:rPr lang="en-US" dirty="0" smtClean="0">
                <a:latin typeface="Consolas" pitchFamily="49" charset="0"/>
              </a:rPr>
              <a:t> Shape&amp;) </a:t>
            </a:r>
            <a:r>
              <a:rPr lang="en-US" b="1" dirty="0" smtClean="0">
                <a:solidFill>
                  <a:schemeClr val="accent1"/>
                </a:solidFill>
                <a:latin typeface="Consolas" pitchFamily="49" charset="0"/>
              </a:rPr>
              <a:t>const</a:t>
            </a:r>
            <a:r>
              <a:rPr lang="en-US" dirty="0" smtClean="0">
                <a:latin typeface="Consolas" pitchFamily="49" charset="0"/>
              </a:rPr>
              <a:t>;</a:t>
            </a:r>
          </a:p>
          <a:p>
            <a:r>
              <a:rPr lang="pl-PL" dirty="0" smtClean="0">
                <a:latin typeface="Consolas" pitchFamily="49" charset="0"/>
              </a:rPr>
              <a:t>		</a:t>
            </a:r>
            <a:r>
              <a:rPr lang="en-US" b="1" dirty="0" err="1" smtClean="0">
                <a:solidFill>
                  <a:schemeClr val="accent1"/>
                </a:solidFill>
                <a:latin typeface="Consolas" pitchFamily="49" charset="0"/>
              </a:rPr>
              <a:t>bool</a:t>
            </a:r>
            <a:r>
              <a:rPr lang="en-US" b="1" dirty="0" smtClean="0">
                <a:solidFill>
                  <a:schemeClr val="accent1"/>
                </a:solidFill>
                <a:latin typeface="Consolas" pitchFamily="49" charset="0"/>
              </a:rPr>
              <a:t> </a:t>
            </a:r>
            <a:r>
              <a:rPr lang="en-US" dirty="0" smtClean="0">
                <a:latin typeface="Consolas" pitchFamily="49" charset="0"/>
              </a:rPr>
              <a:t>operator&lt;(</a:t>
            </a:r>
            <a:r>
              <a:rPr lang="en-US" b="1" dirty="0" smtClean="0">
                <a:solidFill>
                  <a:schemeClr val="accent1"/>
                </a:solidFill>
                <a:latin typeface="Consolas" pitchFamily="49" charset="0"/>
              </a:rPr>
              <a:t>const</a:t>
            </a:r>
            <a:r>
              <a:rPr lang="en-US" dirty="0" smtClean="0">
                <a:latin typeface="Consolas" pitchFamily="49" charset="0"/>
              </a:rPr>
              <a:t> Shape&amp; s) </a:t>
            </a:r>
            <a:r>
              <a:rPr lang="en-US" b="1" dirty="0" smtClean="0">
                <a:solidFill>
                  <a:schemeClr val="accent1"/>
                </a:solidFill>
                <a:latin typeface="Consolas" pitchFamily="49" charset="0"/>
              </a:rPr>
              <a:t>const</a:t>
            </a:r>
          </a:p>
          <a:p>
            <a:r>
              <a:rPr lang="pl-PL" dirty="0" smtClean="0">
                <a:latin typeface="Consolas" pitchFamily="49" charset="0"/>
              </a:rPr>
              <a:t>		{</a:t>
            </a:r>
            <a:r>
              <a:rPr lang="pl-PL" b="1" dirty="0" smtClean="0">
                <a:solidFill>
                  <a:schemeClr val="accent1"/>
                </a:solidFill>
                <a:latin typeface="Consolas" pitchFamily="49" charset="0"/>
              </a:rPr>
              <a:t>return</a:t>
            </a:r>
            <a:r>
              <a:rPr lang="pl-PL" dirty="0" smtClean="0">
                <a:latin typeface="Consolas" pitchFamily="49" charset="0"/>
              </a:rPr>
              <a:t> Precedes(s);}</a:t>
            </a:r>
          </a:p>
          <a:p>
            <a:r>
              <a:rPr lang="pl-PL" dirty="0" smtClean="0">
                <a:latin typeface="Consolas" pitchFamily="49" charset="0"/>
              </a:rPr>
              <a:t>	</a:t>
            </a:r>
            <a:r>
              <a:rPr lang="pl-PL" b="1" dirty="0" smtClean="0">
                <a:solidFill>
                  <a:schemeClr val="accent1"/>
                </a:solidFill>
                <a:latin typeface="Consolas" pitchFamily="49" charset="0"/>
              </a:rPr>
              <a:t>private</a:t>
            </a:r>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static char</a:t>
            </a:r>
            <a:r>
              <a:rPr lang="pl-PL" dirty="0" smtClean="0">
                <a:latin typeface="Consolas" pitchFamily="49" charset="0"/>
              </a:rPr>
              <a:t>* typeOrderTable[];</a:t>
            </a:r>
          </a:p>
          <a:p>
            <a:r>
              <a:rPr lang="pl-PL" dirty="0" smtClean="0">
                <a:latin typeface="Consolas" pitchFamily="49" charset="0"/>
              </a:rPr>
              <a:t>};</a:t>
            </a:r>
          </a:p>
          <a:p>
            <a:endParaRPr lang="pl-PL" dirty="0" smtClean="0">
              <a:latin typeface="Consolas" pitchFamily="49" charset="0"/>
            </a:endParaRPr>
          </a:p>
          <a:p>
            <a:r>
              <a:rPr lang="pl-PL" b="1" dirty="0" smtClean="0">
                <a:solidFill>
                  <a:schemeClr val="accent1"/>
                </a:solidFill>
                <a:latin typeface="Consolas" pitchFamily="49" charset="0"/>
              </a:rPr>
              <a:t>char</a:t>
            </a:r>
            <a:r>
              <a:rPr lang="pl-PL" dirty="0" smtClean="0">
                <a:latin typeface="Consolas" pitchFamily="49" charset="0"/>
              </a:rPr>
              <a:t>* Shape::typeOrderTable[] =</a:t>
            </a:r>
          </a:p>
          <a:p>
            <a:r>
              <a:rPr lang="pl-PL" dirty="0" smtClean="0">
                <a:latin typeface="Consolas" pitchFamily="49" charset="0"/>
              </a:rPr>
              <a:t>{</a:t>
            </a:r>
          </a:p>
          <a:p>
            <a:r>
              <a:rPr lang="pl-PL" dirty="0" smtClean="0">
                <a:latin typeface="Consolas" pitchFamily="49" charset="0"/>
              </a:rPr>
              <a:t>	“Circle”,</a:t>
            </a:r>
          </a:p>
          <a:p>
            <a:r>
              <a:rPr lang="pl-PL" dirty="0" smtClean="0">
                <a:latin typeface="Consolas" pitchFamily="49" charset="0"/>
              </a:rPr>
              <a:t>	“Square”,</a:t>
            </a:r>
          </a:p>
          <a:p>
            <a:r>
              <a:rPr lang="pl-PL" dirty="0" smtClean="0">
                <a:latin typeface="Consolas" pitchFamily="49" charset="0"/>
              </a:rPr>
              <a:t>	0</a:t>
            </a:r>
          </a:p>
          <a:p>
            <a:r>
              <a:rPr lang="pl-PL" dirty="0" smtClean="0">
                <a:latin typeface="Consolas" pitchFamily="49"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1560" y="117693"/>
            <a:ext cx="7992888" cy="6740307"/>
          </a:xfrm>
          <a:prstGeom prst="rect">
            <a:avLst/>
          </a:prstGeom>
        </p:spPr>
        <p:txBody>
          <a:bodyPr wrap="square">
            <a:spAutoFit/>
          </a:bodyPr>
          <a:lstStyle/>
          <a:p>
            <a:r>
              <a:rPr lang="en-US" b="1" dirty="0" err="1" smtClean="0">
                <a:solidFill>
                  <a:schemeClr val="accent1"/>
                </a:solidFill>
                <a:latin typeface="Consolas" pitchFamily="49" charset="0"/>
              </a:rPr>
              <a:t>bool</a:t>
            </a:r>
            <a:r>
              <a:rPr lang="en-US" dirty="0" smtClean="0">
                <a:latin typeface="Consolas" pitchFamily="49" charset="0"/>
              </a:rPr>
              <a:t> Shape::Precedes(</a:t>
            </a:r>
            <a:r>
              <a:rPr lang="en-US" b="1" dirty="0" smtClean="0">
                <a:solidFill>
                  <a:schemeClr val="accent1"/>
                </a:solidFill>
                <a:latin typeface="Consolas" pitchFamily="49" charset="0"/>
              </a:rPr>
              <a:t>const</a:t>
            </a:r>
            <a:r>
              <a:rPr lang="en-US" dirty="0" smtClean="0">
                <a:latin typeface="Consolas" pitchFamily="49" charset="0"/>
              </a:rPr>
              <a:t> Shape&amp; s) </a:t>
            </a:r>
            <a:r>
              <a:rPr lang="en-US" b="1" dirty="0" smtClean="0">
                <a:solidFill>
                  <a:schemeClr val="accent1"/>
                </a:solidFill>
                <a:latin typeface="Consolas" pitchFamily="49" charset="0"/>
              </a:rPr>
              <a:t>const</a:t>
            </a:r>
          </a:p>
          <a:p>
            <a:r>
              <a:rPr lang="pl-PL" dirty="0" smtClean="0">
                <a:latin typeface="Consolas" pitchFamily="49" charset="0"/>
              </a:rPr>
              <a:t>{</a:t>
            </a:r>
          </a:p>
          <a:p>
            <a:r>
              <a:rPr lang="pl-PL" dirty="0" smtClean="0">
                <a:latin typeface="Consolas" pitchFamily="49" charset="0"/>
              </a:rPr>
              <a:t>	</a:t>
            </a:r>
            <a:r>
              <a:rPr lang="en-US" b="1" dirty="0" smtClean="0">
                <a:solidFill>
                  <a:schemeClr val="accent1"/>
                </a:solidFill>
                <a:latin typeface="Consolas" pitchFamily="49" charset="0"/>
              </a:rPr>
              <a:t>const</a:t>
            </a:r>
            <a:r>
              <a:rPr lang="en-US" dirty="0" smtClean="0">
                <a:latin typeface="Consolas" pitchFamily="49" charset="0"/>
              </a:rPr>
              <a:t> char* </a:t>
            </a:r>
            <a:r>
              <a:rPr lang="en-US" dirty="0" err="1" smtClean="0">
                <a:latin typeface="Consolas" pitchFamily="49" charset="0"/>
              </a:rPr>
              <a:t>thisType</a:t>
            </a:r>
            <a:r>
              <a:rPr lang="en-US" dirty="0" smtClean="0">
                <a:latin typeface="Consolas" pitchFamily="49" charset="0"/>
              </a:rPr>
              <a:t> = </a:t>
            </a:r>
            <a:r>
              <a:rPr lang="en-US" b="1" dirty="0" err="1" smtClean="0">
                <a:solidFill>
                  <a:schemeClr val="accent1"/>
                </a:solidFill>
                <a:latin typeface="Consolas" pitchFamily="49" charset="0"/>
              </a:rPr>
              <a:t>typeid</a:t>
            </a:r>
            <a:r>
              <a:rPr lang="en-US" dirty="0" smtClean="0">
                <a:latin typeface="Consolas" pitchFamily="49" charset="0"/>
              </a:rPr>
              <a:t>(*</a:t>
            </a:r>
            <a:r>
              <a:rPr lang="en-US" b="1" dirty="0" smtClean="0">
                <a:solidFill>
                  <a:schemeClr val="accent1"/>
                </a:solidFill>
                <a:latin typeface="Consolas" pitchFamily="49" charset="0"/>
              </a:rPr>
              <a:t>this</a:t>
            </a:r>
            <a:r>
              <a:rPr lang="en-US" dirty="0" smtClean="0">
                <a:latin typeface="Consolas" pitchFamily="49" charset="0"/>
              </a:rPr>
              <a:t>).name();</a:t>
            </a:r>
          </a:p>
          <a:p>
            <a:r>
              <a:rPr lang="pl-PL" dirty="0" smtClean="0">
                <a:latin typeface="Consolas" pitchFamily="49" charset="0"/>
              </a:rPr>
              <a:t>	</a:t>
            </a:r>
            <a:r>
              <a:rPr lang="en-US" b="1" dirty="0" smtClean="0">
                <a:solidFill>
                  <a:schemeClr val="accent1"/>
                </a:solidFill>
                <a:latin typeface="Consolas" pitchFamily="49" charset="0"/>
              </a:rPr>
              <a:t>const</a:t>
            </a:r>
            <a:r>
              <a:rPr lang="en-US" dirty="0" smtClean="0">
                <a:latin typeface="Consolas" pitchFamily="49" charset="0"/>
              </a:rPr>
              <a:t> char* </a:t>
            </a:r>
            <a:r>
              <a:rPr lang="en-US" dirty="0" err="1" smtClean="0">
                <a:latin typeface="Consolas" pitchFamily="49" charset="0"/>
              </a:rPr>
              <a:t>argType</a:t>
            </a:r>
            <a:r>
              <a:rPr lang="en-US" dirty="0" smtClean="0">
                <a:latin typeface="Consolas" pitchFamily="49" charset="0"/>
              </a:rPr>
              <a:t> = </a:t>
            </a:r>
            <a:r>
              <a:rPr lang="en-US" b="1" dirty="0" err="1" smtClean="0">
                <a:solidFill>
                  <a:schemeClr val="accent1"/>
                </a:solidFill>
                <a:latin typeface="Consolas" pitchFamily="49" charset="0"/>
              </a:rPr>
              <a:t>typeid</a:t>
            </a:r>
            <a:r>
              <a:rPr lang="en-US" dirty="0" smtClean="0">
                <a:latin typeface="Consolas" pitchFamily="49" charset="0"/>
              </a:rPr>
              <a:t>(s).name();</a:t>
            </a:r>
          </a:p>
          <a:p>
            <a:r>
              <a:rPr lang="pl-PL" dirty="0" smtClean="0">
                <a:latin typeface="Consolas" pitchFamily="49" charset="0"/>
              </a:rPr>
              <a:t>	</a:t>
            </a:r>
            <a:r>
              <a:rPr lang="pl-PL" b="1" dirty="0" smtClean="0">
                <a:solidFill>
                  <a:schemeClr val="accent1"/>
                </a:solidFill>
                <a:latin typeface="Consolas" pitchFamily="49" charset="0"/>
              </a:rPr>
              <a:t>bool</a:t>
            </a:r>
            <a:r>
              <a:rPr lang="pl-PL" dirty="0" smtClean="0">
                <a:latin typeface="Consolas" pitchFamily="49" charset="0"/>
              </a:rPr>
              <a:t> done = false;</a:t>
            </a:r>
          </a:p>
          <a:p>
            <a:r>
              <a:rPr lang="pl-PL" dirty="0" smtClean="0">
                <a:latin typeface="Consolas" pitchFamily="49" charset="0"/>
              </a:rPr>
              <a:t>	</a:t>
            </a:r>
            <a:r>
              <a:rPr lang="pl-PL" b="1" dirty="0" smtClean="0">
                <a:solidFill>
                  <a:schemeClr val="accent1"/>
                </a:solidFill>
                <a:latin typeface="Consolas" pitchFamily="49" charset="0"/>
              </a:rPr>
              <a:t>int</a:t>
            </a:r>
            <a:r>
              <a:rPr lang="pl-PL" dirty="0" smtClean="0">
                <a:latin typeface="Consolas" pitchFamily="49" charset="0"/>
              </a:rPr>
              <a:t> thisOrd = -1;</a:t>
            </a:r>
          </a:p>
          <a:p>
            <a:r>
              <a:rPr lang="pl-PL" dirty="0" smtClean="0">
                <a:latin typeface="Consolas" pitchFamily="49" charset="0"/>
              </a:rPr>
              <a:t>	</a:t>
            </a:r>
            <a:r>
              <a:rPr lang="pl-PL" b="1" dirty="0" smtClean="0">
                <a:solidFill>
                  <a:schemeClr val="accent1"/>
                </a:solidFill>
                <a:latin typeface="Consolas" pitchFamily="49" charset="0"/>
              </a:rPr>
              <a:t>int</a:t>
            </a:r>
            <a:r>
              <a:rPr lang="pl-PL" dirty="0" smtClean="0">
                <a:latin typeface="Consolas" pitchFamily="49" charset="0"/>
              </a:rPr>
              <a:t> argOrd = -1;</a:t>
            </a:r>
          </a:p>
          <a:p>
            <a:r>
              <a:rPr lang="pl-PL" dirty="0" smtClean="0">
                <a:latin typeface="Consolas" pitchFamily="49" charset="0"/>
              </a:rPr>
              <a:t>	</a:t>
            </a:r>
            <a:r>
              <a:rPr lang="pl-PL" b="1" dirty="0" smtClean="0">
                <a:solidFill>
                  <a:schemeClr val="accent1"/>
                </a:solidFill>
                <a:latin typeface="Consolas" pitchFamily="49" charset="0"/>
              </a:rPr>
              <a:t>for</a:t>
            </a:r>
            <a:r>
              <a:rPr lang="pl-PL" dirty="0" smtClean="0">
                <a:latin typeface="Consolas" pitchFamily="49" charset="0"/>
              </a:rPr>
              <a:t> (</a:t>
            </a:r>
            <a:r>
              <a:rPr lang="pl-PL" b="1" dirty="0" smtClean="0">
                <a:solidFill>
                  <a:schemeClr val="accent1"/>
                </a:solidFill>
                <a:latin typeface="Consolas" pitchFamily="49" charset="0"/>
              </a:rPr>
              <a:t>int</a:t>
            </a:r>
            <a:r>
              <a:rPr lang="pl-PL" dirty="0" smtClean="0">
                <a:latin typeface="Consolas" pitchFamily="49" charset="0"/>
              </a:rPr>
              <a:t> i = 0; !done; i++)</a:t>
            </a:r>
          </a:p>
          <a:p>
            <a:r>
              <a:rPr lang="pl-PL" dirty="0" smtClean="0">
                <a:latin typeface="Consolas" pitchFamily="49" charset="0"/>
              </a:rPr>
              <a:t>	{</a:t>
            </a:r>
          </a:p>
          <a:p>
            <a:r>
              <a:rPr lang="pl-PL" dirty="0" smtClean="0">
                <a:latin typeface="Consolas" pitchFamily="49" charset="0"/>
              </a:rPr>
              <a:t>		</a:t>
            </a:r>
            <a:r>
              <a:rPr lang="pl-PL" b="1" dirty="0" smtClean="0">
                <a:solidFill>
                  <a:schemeClr val="accent1"/>
                </a:solidFill>
                <a:latin typeface="Consolas" pitchFamily="49" charset="0"/>
              </a:rPr>
              <a:t>const char</a:t>
            </a:r>
            <a:r>
              <a:rPr lang="pl-PL" dirty="0" smtClean="0">
                <a:latin typeface="Consolas" pitchFamily="49" charset="0"/>
              </a:rPr>
              <a:t>* tableEntry = typeOrderTable[i];</a:t>
            </a:r>
          </a:p>
          <a:p>
            <a:r>
              <a:rPr lang="pl-PL" dirty="0" smtClean="0">
                <a:latin typeface="Consolas" pitchFamily="49" charset="0"/>
              </a:rPr>
              <a:t>		</a:t>
            </a:r>
            <a:r>
              <a:rPr lang="pl-PL" b="1" dirty="0" smtClean="0">
                <a:solidFill>
                  <a:schemeClr val="accent1"/>
                </a:solidFill>
                <a:latin typeface="Consolas" pitchFamily="49" charset="0"/>
              </a:rPr>
              <a:t>if</a:t>
            </a:r>
            <a:r>
              <a:rPr lang="pl-PL" dirty="0" smtClean="0">
                <a:latin typeface="Consolas" pitchFamily="49" charset="0"/>
              </a:rPr>
              <a:t> (tableEntry != 0)</a:t>
            </a:r>
          </a:p>
          <a:p>
            <a:r>
              <a:rPr lang="pl-PL" dirty="0" smtClean="0">
                <a:latin typeface="Consolas" pitchFamily="49" charset="0"/>
              </a:rPr>
              <a:t>		{</a:t>
            </a:r>
          </a:p>
          <a:p>
            <a:r>
              <a:rPr lang="pl-PL" dirty="0" smtClean="0">
                <a:latin typeface="Consolas" pitchFamily="49" charset="0"/>
              </a:rPr>
              <a:t>			</a:t>
            </a:r>
            <a:r>
              <a:rPr lang="pl-PL" b="1" dirty="0" smtClean="0">
                <a:solidFill>
                  <a:schemeClr val="accent1"/>
                </a:solidFill>
                <a:latin typeface="Consolas" pitchFamily="49" charset="0"/>
              </a:rPr>
              <a:t>if</a:t>
            </a:r>
            <a:r>
              <a:rPr lang="pl-PL" dirty="0" smtClean="0">
                <a:latin typeface="Consolas" pitchFamily="49" charset="0"/>
              </a:rPr>
              <a:t> (strcmp(tableEntry, thisType) == 0)</a:t>
            </a:r>
          </a:p>
          <a:p>
            <a:r>
              <a:rPr lang="pl-PL" dirty="0" smtClean="0">
                <a:latin typeface="Consolas" pitchFamily="49" charset="0"/>
              </a:rPr>
              <a:t>				thisOrd = i;</a:t>
            </a:r>
          </a:p>
          <a:p>
            <a:r>
              <a:rPr lang="pl-PL" dirty="0" smtClean="0">
                <a:latin typeface="Consolas" pitchFamily="49" charset="0"/>
              </a:rPr>
              <a:t>			</a:t>
            </a:r>
            <a:r>
              <a:rPr lang="pl-PL" b="1" dirty="0" smtClean="0">
                <a:solidFill>
                  <a:schemeClr val="accent1"/>
                </a:solidFill>
                <a:latin typeface="Consolas" pitchFamily="49" charset="0"/>
              </a:rPr>
              <a:t>if</a:t>
            </a:r>
            <a:r>
              <a:rPr lang="pl-PL" dirty="0" smtClean="0">
                <a:latin typeface="Consolas" pitchFamily="49" charset="0"/>
              </a:rPr>
              <a:t> (strcmp(tableEntry, argType) == 0)</a:t>
            </a:r>
          </a:p>
          <a:p>
            <a:r>
              <a:rPr lang="pl-PL" dirty="0" smtClean="0">
                <a:latin typeface="Consolas" pitchFamily="49" charset="0"/>
              </a:rPr>
              <a:t>				argOrd = i;</a:t>
            </a:r>
          </a:p>
          <a:p>
            <a:r>
              <a:rPr lang="pl-PL" dirty="0" smtClean="0">
                <a:latin typeface="Consolas" pitchFamily="49" charset="0"/>
              </a:rPr>
              <a:t>			</a:t>
            </a:r>
            <a:r>
              <a:rPr lang="en-US" b="1" dirty="0" smtClean="0">
                <a:solidFill>
                  <a:schemeClr val="accent1"/>
                </a:solidFill>
                <a:latin typeface="Consolas" pitchFamily="49" charset="0"/>
              </a:rPr>
              <a:t>if</a:t>
            </a:r>
            <a:r>
              <a:rPr lang="en-US" dirty="0" smtClean="0">
                <a:latin typeface="Consolas" pitchFamily="49" charset="0"/>
              </a:rPr>
              <a:t> (</a:t>
            </a:r>
            <a:r>
              <a:rPr lang="en-US" dirty="0" err="1" smtClean="0">
                <a:latin typeface="Consolas" pitchFamily="49" charset="0"/>
              </a:rPr>
              <a:t>argOrd</a:t>
            </a:r>
            <a:r>
              <a:rPr lang="en-US" dirty="0" smtClean="0">
                <a:latin typeface="Consolas" pitchFamily="49" charset="0"/>
              </a:rPr>
              <a:t> &gt; 0 &amp;&amp; </a:t>
            </a:r>
            <a:r>
              <a:rPr lang="en-US" dirty="0" err="1" smtClean="0">
                <a:latin typeface="Consolas" pitchFamily="49" charset="0"/>
              </a:rPr>
              <a:t>thisOrd</a:t>
            </a:r>
            <a:r>
              <a:rPr lang="en-US" dirty="0" smtClean="0">
                <a:latin typeface="Consolas" pitchFamily="49" charset="0"/>
              </a:rPr>
              <a:t> &gt; 0)</a:t>
            </a:r>
          </a:p>
          <a:p>
            <a:r>
              <a:rPr lang="pl-PL" dirty="0" smtClean="0">
                <a:latin typeface="Consolas" pitchFamily="49" charset="0"/>
              </a:rPr>
              <a:t>				done = </a:t>
            </a:r>
            <a:r>
              <a:rPr lang="pl-PL" b="1" dirty="0" smtClean="0">
                <a:solidFill>
                  <a:schemeClr val="accent1"/>
                </a:solidFill>
                <a:latin typeface="Consolas" pitchFamily="49" charset="0"/>
              </a:rPr>
              <a:t>true</a:t>
            </a:r>
            <a:r>
              <a:rPr lang="pl-PL" dirty="0" smtClean="0">
                <a:latin typeface="Consolas" pitchFamily="49" charset="0"/>
              </a:rPr>
              <a:t>;</a:t>
            </a:r>
          </a:p>
          <a:p>
            <a:r>
              <a:rPr lang="pl-PL" dirty="0" smtClean="0">
                <a:latin typeface="Consolas" pitchFamily="49" charset="0"/>
              </a:rPr>
              <a:t>		}</a:t>
            </a:r>
          </a:p>
          <a:p>
            <a:r>
              <a:rPr lang="pl-PL" dirty="0" smtClean="0">
                <a:latin typeface="Consolas" pitchFamily="49" charset="0"/>
              </a:rPr>
              <a:t>		</a:t>
            </a:r>
            <a:r>
              <a:rPr lang="pl-PL" b="1" dirty="0" smtClean="0">
                <a:solidFill>
                  <a:schemeClr val="accent1"/>
                </a:solidFill>
                <a:latin typeface="Consolas" pitchFamily="49" charset="0"/>
              </a:rPr>
              <a:t>else</a:t>
            </a:r>
          </a:p>
          <a:p>
            <a:r>
              <a:rPr lang="pl-PL" dirty="0" smtClean="0">
                <a:latin typeface="Consolas" pitchFamily="49" charset="0"/>
              </a:rPr>
              <a:t>			done = </a:t>
            </a:r>
            <a:r>
              <a:rPr lang="pl-PL" b="1" dirty="0" smtClean="0">
                <a:solidFill>
                  <a:schemeClr val="accent1"/>
                </a:solidFill>
                <a:latin typeface="Consolas" pitchFamily="49" charset="0"/>
              </a:rPr>
              <a:t>true</a:t>
            </a:r>
            <a:r>
              <a:rPr lang="pl-PL" dirty="0" smtClean="0">
                <a:latin typeface="Consolas" pitchFamily="49" charset="0"/>
              </a:rPr>
              <a:t>;</a:t>
            </a:r>
          </a:p>
          <a:p>
            <a:r>
              <a:rPr lang="pl-PL" dirty="0" smtClean="0">
                <a:latin typeface="Consolas" pitchFamily="49" charset="0"/>
              </a:rPr>
              <a:t>	}</a:t>
            </a:r>
          </a:p>
          <a:p>
            <a:r>
              <a:rPr lang="pl-PL" dirty="0" smtClean="0">
                <a:latin typeface="Consolas" pitchFamily="49" charset="0"/>
              </a:rPr>
              <a:t>	</a:t>
            </a:r>
            <a:r>
              <a:rPr lang="pl-PL" b="1" dirty="0" smtClean="0">
                <a:solidFill>
                  <a:schemeClr val="accent1"/>
                </a:solidFill>
                <a:latin typeface="Consolas" pitchFamily="49" charset="0"/>
              </a:rPr>
              <a:t>return</a:t>
            </a:r>
            <a:r>
              <a:rPr lang="pl-PL" dirty="0" smtClean="0">
                <a:latin typeface="Consolas" pitchFamily="49" charset="0"/>
              </a:rPr>
              <a:t> thisOrd &lt; argOrd;</a:t>
            </a:r>
          </a:p>
          <a:p>
            <a:r>
              <a:rPr lang="pl-PL" dirty="0" smtClean="0">
                <a:latin typeface="Consolas" pitchFamily="49"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OCP wiąże się z kilkoma innymi utartymi zasadami</a:t>
            </a:r>
            <a:endParaRPr lang="pl-PL" dirty="0"/>
          </a:p>
        </p:txBody>
      </p:sp>
      <p:sp>
        <p:nvSpPr>
          <p:cNvPr id="3" name="Content Placeholder 2"/>
          <p:cNvSpPr>
            <a:spLocks noGrp="1"/>
          </p:cNvSpPr>
          <p:nvPr>
            <p:ph idx="1"/>
          </p:nvPr>
        </p:nvSpPr>
        <p:spPr/>
        <p:txBody>
          <a:bodyPr/>
          <a:lstStyle/>
          <a:p>
            <a:r>
              <a:rPr lang="pl-PL" dirty="0" smtClean="0"/>
              <a:t>Wszystkie zmienne klasy powinny być prywatne</a:t>
            </a:r>
          </a:p>
          <a:p>
            <a:pPr>
              <a:buNone/>
            </a:pP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74242"/>
          </a:xfrm>
        </p:spPr>
        <p:txBody>
          <a:bodyPr>
            <a:normAutofit fontScale="90000"/>
          </a:bodyPr>
          <a:lstStyle/>
          <a:p>
            <a:r>
              <a:rPr lang="pl-PL" dirty="0" smtClean="0"/>
              <a:t>Co gdy dane pole nigdy się nie zmieni? Czy istnieje powód, żeby czynić je polem prywatnym?</a:t>
            </a:r>
            <a:endParaRPr lang="pl-PL" dirty="0"/>
          </a:p>
        </p:txBody>
      </p:sp>
      <p:sp>
        <p:nvSpPr>
          <p:cNvPr id="4" name="Rectangle 3"/>
          <p:cNvSpPr/>
          <p:nvPr/>
        </p:nvSpPr>
        <p:spPr>
          <a:xfrm>
            <a:off x="611560" y="2852936"/>
            <a:ext cx="7992888" cy="1754326"/>
          </a:xfrm>
          <a:prstGeom prst="rect">
            <a:avLst/>
          </a:prstGeom>
        </p:spPr>
        <p:txBody>
          <a:bodyPr wrap="square">
            <a:spAutoFit/>
          </a:bodyPr>
          <a:lstStyle/>
          <a:p>
            <a:r>
              <a:rPr lang="pl-PL" b="1" dirty="0" smtClean="0">
                <a:solidFill>
                  <a:schemeClr val="accent1"/>
                </a:solidFill>
                <a:latin typeface="Consolas" pitchFamily="49" charset="0"/>
              </a:rPr>
              <a:t>class</a:t>
            </a:r>
            <a:r>
              <a:rPr lang="pl-PL" dirty="0" smtClean="0">
                <a:latin typeface="Consolas" pitchFamily="49" charset="0"/>
              </a:rPr>
              <a:t> Device</a:t>
            </a:r>
          </a:p>
          <a:p>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public</a:t>
            </a:r>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bool</a:t>
            </a:r>
            <a:r>
              <a:rPr lang="pl-PL" dirty="0" smtClean="0">
                <a:latin typeface="Consolas" pitchFamily="49" charset="0"/>
              </a:rPr>
              <a:t> status;	//status ostatniej operacji na                             				//urządzeniu</a:t>
            </a:r>
          </a:p>
          <a:p>
            <a:r>
              <a:rPr lang="pl-PL" dirty="0" smtClean="0">
                <a:latin typeface="Consolas" pitchFamily="49"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pl-PL" sz="6000" b="1" dirty="0" smtClean="0"/>
              <a:t>S.O.L.I.D</a:t>
            </a:r>
            <a:br>
              <a:rPr lang="pl-PL" sz="6000" b="1" dirty="0" smtClean="0"/>
            </a:br>
            <a:r>
              <a:rPr lang="pl-PL" sz="1300" b="1" dirty="0" smtClean="0">
                <a:solidFill>
                  <a:schemeClr val="accent3">
                    <a:lumMod val="75000"/>
                  </a:schemeClr>
                </a:solidFill>
              </a:rPr>
              <a:t>5 podstawowych wzorców dotyczących programowania zorientowanego obiektowo</a:t>
            </a:r>
            <a:r>
              <a:rPr lang="pl-PL" dirty="0" smtClean="0"/>
              <a:t/>
            </a:r>
            <a:br>
              <a:rPr lang="pl-PL" dirty="0" smtClean="0"/>
            </a:br>
            <a:r>
              <a:rPr lang="pl-PL" sz="3600" dirty="0" smtClean="0"/>
              <a:t>zdefiniowane przez Roberta C.Martina</a:t>
            </a:r>
            <a:r>
              <a:rPr lang="pl-PL" sz="1000" dirty="0" smtClean="0"/>
              <a:t/>
            </a:r>
            <a:br>
              <a:rPr lang="pl-PL" sz="1000" dirty="0" smtClean="0"/>
            </a:br>
            <a:r>
              <a:rPr lang="pl-PL" sz="1000" dirty="0" smtClean="0"/>
              <a:t/>
            </a:r>
            <a:br>
              <a:rPr lang="pl-PL" sz="1000" dirty="0" smtClean="0"/>
            </a:br>
            <a:r>
              <a:rPr lang="pl-PL" sz="1600" dirty="0" smtClean="0"/>
              <a:t>(szefu Object mentor Inc., międzynarodowy konsultant do spraw rozwoju oprogramowania, przewodniczył grupie odpowiedzialnej za stworzenie „</a:t>
            </a:r>
            <a:r>
              <a:rPr lang="pl-PL" sz="1600" b="1" dirty="0" smtClean="0"/>
              <a:t>Agile software development</a:t>
            </a:r>
            <a:r>
              <a:rPr lang="pl-PL" sz="1600" dirty="0" smtClean="0"/>
              <a:t>”, twórca książek takich jak: „</a:t>
            </a:r>
            <a:r>
              <a:rPr lang="en-US" sz="1600" b="1" dirty="0" smtClean="0"/>
              <a:t>Designing Object-Oriented C++ Applications using the </a:t>
            </a:r>
            <a:r>
              <a:rPr lang="en-US" sz="1600" b="1" dirty="0" err="1" smtClean="0"/>
              <a:t>Booch</a:t>
            </a:r>
            <a:r>
              <a:rPr lang="en-US" sz="1600" b="1" dirty="0" smtClean="0"/>
              <a:t> Method</a:t>
            </a:r>
            <a:r>
              <a:rPr lang="pl-PL" sz="1600" dirty="0" smtClean="0"/>
              <a:t>”,</a:t>
            </a:r>
            <a:br>
              <a:rPr lang="pl-PL" sz="1600" dirty="0" smtClean="0"/>
            </a:br>
            <a:r>
              <a:rPr lang="pl-PL" sz="1600" dirty="0" smtClean="0"/>
              <a:t>„</a:t>
            </a:r>
            <a:r>
              <a:rPr lang="pl-PL" sz="1600" b="1" dirty="0" smtClean="0"/>
              <a:t>Agile Software Development: Principles, Patterns and Practices</a:t>
            </a:r>
            <a:r>
              <a:rPr lang="pl-PL" sz="1600" dirty="0" smtClean="0"/>
              <a:t>”,</a:t>
            </a:r>
            <a:br>
              <a:rPr lang="pl-PL" sz="1600" dirty="0" smtClean="0"/>
            </a:br>
            <a:r>
              <a:rPr lang="pl-PL" sz="1600" dirty="0" smtClean="0"/>
              <a:t>„</a:t>
            </a:r>
            <a:r>
              <a:rPr lang="pl-PL" sz="1600" b="1" dirty="0" smtClean="0"/>
              <a:t>Clean Code</a:t>
            </a:r>
            <a:r>
              <a:rPr lang="pl-PL" sz="1600" dirty="0" smtClean="0"/>
              <a:t>”)</a:t>
            </a:r>
            <a:endParaRPr lang="pl-PL"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124744"/>
            <a:ext cx="7992888" cy="3139321"/>
          </a:xfrm>
          <a:prstGeom prst="rect">
            <a:avLst/>
          </a:prstGeom>
        </p:spPr>
        <p:txBody>
          <a:bodyPr wrap="square">
            <a:spAutoFit/>
          </a:bodyPr>
          <a:lstStyle/>
          <a:p>
            <a:r>
              <a:rPr lang="pl-PL" b="1" dirty="0" smtClean="0">
                <a:solidFill>
                  <a:schemeClr val="accent1"/>
                </a:solidFill>
                <a:latin typeface="Consolas" pitchFamily="49" charset="0"/>
              </a:rPr>
              <a:t>class </a:t>
            </a:r>
            <a:r>
              <a:rPr lang="pl-PL" dirty="0" smtClean="0">
                <a:latin typeface="Consolas" pitchFamily="49" charset="0"/>
              </a:rPr>
              <a:t>Time</a:t>
            </a:r>
          </a:p>
          <a:p>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public</a:t>
            </a:r>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int </a:t>
            </a:r>
            <a:r>
              <a:rPr lang="pl-PL" dirty="0" smtClean="0">
                <a:latin typeface="Consolas" pitchFamily="49" charset="0"/>
              </a:rPr>
              <a:t>hours, minutes, seconds;</a:t>
            </a:r>
          </a:p>
          <a:p>
            <a:r>
              <a:rPr lang="pl-PL" dirty="0" smtClean="0">
                <a:latin typeface="Consolas" pitchFamily="49" charset="0"/>
              </a:rPr>
              <a:t>		Time&amp; operator-=(</a:t>
            </a:r>
            <a:r>
              <a:rPr lang="pl-PL" b="1" dirty="0" smtClean="0">
                <a:solidFill>
                  <a:schemeClr val="accent1"/>
                </a:solidFill>
                <a:latin typeface="Consolas" pitchFamily="49" charset="0"/>
              </a:rPr>
              <a:t>int</a:t>
            </a:r>
            <a:r>
              <a:rPr lang="pl-PL" dirty="0" smtClean="0">
                <a:latin typeface="Consolas" pitchFamily="49" charset="0"/>
              </a:rPr>
              <a:t> seconds);</a:t>
            </a:r>
          </a:p>
          <a:p>
            <a:r>
              <a:rPr lang="pl-PL" dirty="0" smtClean="0">
                <a:latin typeface="Consolas" pitchFamily="49" charset="0"/>
              </a:rPr>
              <a:t>		Time&amp; operator+=(</a:t>
            </a:r>
            <a:r>
              <a:rPr lang="pl-PL" b="1" dirty="0" smtClean="0">
                <a:solidFill>
                  <a:schemeClr val="accent1"/>
                </a:solidFill>
                <a:latin typeface="Consolas" pitchFamily="49" charset="0"/>
              </a:rPr>
              <a:t>int</a:t>
            </a:r>
            <a:r>
              <a:rPr lang="pl-PL" dirty="0" smtClean="0">
                <a:latin typeface="Consolas" pitchFamily="49" charset="0"/>
              </a:rPr>
              <a:t> seconds);</a:t>
            </a:r>
          </a:p>
          <a:p>
            <a:r>
              <a:rPr lang="pl-PL" dirty="0" smtClean="0">
                <a:latin typeface="Consolas" pitchFamily="49" charset="0"/>
              </a:rPr>
              <a:t>		</a:t>
            </a:r>
            <a:r>
              <a:rPr lang="pl-PL" b="1" dirty="0" smtClean="0">
                <a:solidFill>
                  <a:schemeClr val="accent1"/>
                </a:solidFill>
                <a:latin typeface="Consolas" pitchFamily="49" charset="0"/>
              </a:rPr>
              <a:t>bool </a:t>
            </a:r>
            <a:r>
              <a:rPr lang="pl-PL" dirty="0" smtClean="0">
                <a:latin typeface="Consolas" pitchFamily="49" charset="0"/>
              </a:rPr>
              <a:t>operator&lt; (</a:t>
            </a:r>
            <a:r>
              <a:rPr lang="pl-PL" b="1" dirty="0" smtClean="0">
                <a:solidFill>
                  <a:schemeClr val="accent1"/>
                </a:solidFill>
                <a:latin typeface="Consolas" pitchFamily="49" charset="0"/>
              </a:rPr>
              <a:t>const</a:t>
            </a:r>
            <a:r>
              <a:rPr lang="pl-PL" dirty="0" smtClean="0">
                <a:latin typeface="Consolas" pitchFamily="49" charset="0"/>
              </a:rPr>
              <a:t> Time&amp;);</a:t>
            </a:r>
          </a:p>
          <a:p>
            <a:r>
              <a:rPr lang="pl-PL" dirty="0" smtClean="0">
                <a:latin typeface="Consolas" pitchFamily="49" charset="0"/>
              </a:rPr>
              <a:t>		</a:t>
            </a:r>
            <a:r>
              <a:rPr lang="pl-PL" b="1" dirty="0" smtClean="0">
                <a:solidFill>
                  <a:schemeClr val="accent1"/>
                </a:solidFill>
                <a:latin typeface="Consolas" pitchFamily="49" charset="0"/>
              </a:rPr>
              <a:t>bool </a:t>
            </a:r>
            <a:r>
              <a:rPr lang="pl-PL" dirty="0" smtClean="0">
                <a:latin typeface="Consolas" pitchFamily="49" charset="0"/>
              </a:rPr>
              <a:t>operator&gt; (</a:t>
            </a:r>
            <a:r>
              <a:rPr lang="pl-PL" b="1" dirty="0" smtClean="0">
                <a:solidFill>
                  <a:schemeClr val="accent1"/>
                </a:solidFill>
                <a:latin typeface="Consolas" pitchFamily="49" charset="0"/>
              </a:rPr>
              <a:t>const</a:t>
            </a:r>
            <a:r>
              <a:rPr lang="pl-PL" dirty="0" smtClean="0">
                <a:latin typeface="Consolas" pitchFamily="49" charset="0"/>
              </a:rPr>
              <a:t> Time&amp;);</a:t>
            </a:r>
          </a:p>
          <a:p>
            <a:r>
              <a:rPr lang="pl-PL" dirty="0" smtClean="0">
                <a:latin typeface="Consolas" pitchFamily="49" charset="0"/>
              </a:rPr>
              <a:t>		</a:t>
            </a:r>
            <a:r>
              <a:rPr lang="pl-PL" b="1" dirty="0" smtClean="0">
                <a:solidFill>
                  <a:schemeClr val="accent1"/>
                </a:solidFill>
                <a:latin typeface="Consolas" pitchFamily="49" charset="0"/>
              </a:rPr>
              <a:t>bool </a:t>
            </a:r>
            <a:r>
              <a:rPr lang="pl-PL" dirty="0" smtClean="0">
                <a:latin typeface="Consolas" pitchFamily="49" charset="0"/>
              </a:rPr>
              <a:t>operator==(</a:t>
            </a:r>
            <a:r>
              <a:rPr lang="pl-PL" b="1" dirty="0" smtClean="0">
                <a:solidFill>
                  <a:schemeClr val="accent1"/>
                </a:solidFill>
                <a:latin typeface="Consolas" pitchFamily="49" charset="0"/>
              </a:rPr>
              <a:t>const</a:t>
            </a:r>
            <a:r>
              <a:rPr lang="pl-PL" dirty="0" smtClean="0">
                <a:latin typeface="Consolas" pitchFamily="49" charset="0"/>
              </a:rPr>
              <a:t> Time&amp;);</a:t>
            </a:r>
          </a:p>
          <a:p>
            <a:r>
              <a:rPr lang="pl-PL" dirty="0" smtClean="0">
                <a:latin typeface="Consolas" pitchFamily="49" charset="0"/>
              </a:rPr>
              <a:t>		</a:t>
            </a:r>
            <a:r>
              <a:rPr lang="pl-PL" b="1" dirty="0" smtClean="0">
                <a:solidFill>
                  <a:schemeClr val="accent1"/>
                </a:solidFill>
                <a:latin typeface="Consolas" pitchFamily="49" charset="0"/>
              </a:rPr>
              <a:t>bool </a:t>
            </a:r>
            <a:r>
              <a:rPr lang="pl-PL" dirty="0" smtClean="0">
                <a:latin typeface="Consolas" pitchFamily="49" charset="0"/>
              </a:rPr>
              <a:t>operator!=(</a:t>
            </a:r>
            <a:r>
              <a:rPr lang="pl-PL" b="1" dirty="0" smtClean="0">
                <a:solidFill>
                  <a:schemeClr val="accent1"/>
                </a:solidFill>
                <a:latin typeface="Consolas" pitchFamily="49" charset="0"/>
              </a:rPr>
              <a:t>const</a:t>
            </a:r>
            <a:r>
              <a:rPr lang="pl-PL" dirty="0" smtClean="0">
                <a:latin typeface="Consolas" pitchFamily="49" charset="0"/>
              </a:rPr>
              <a:t> Time&amp;);</a:t>
            </a:r>
          </a:p>
          <a:p>
            <a:r>
              <a:rPr lang="pl-PL" dirty="0" smtClean="0">
                <a:latin typeface="Consolas" pitchFamily="49"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Żadnych zmiennych globalnych – Nigdy</a:t>
            </a:r>
            <a:endParaRPr lang="pl-PL" dirty="0"/>
          </a:p>
        </p:txBody>
      </p:sp>
      <p:sp>
        <p:nvSpPr>
          <p:cNvPr id="4" name="TextBox 3"/>
          <p:cNvSpPr txBox="1"/>
          <p:nvPr/>
        </p:nvSpPr>
        <p:spPr>
          <a:xfrm>
            <a:off x="827584" y="2492896"/>
            <a:ext cx="7344816" cy="2339102"/>
          </a:xfrm>
          <a:prstGeom prst="rect">
            <a:avLst/>
          </a:prstGeom>
          <a:noFill/>
        </p:spPr>
        <p:txBody>
          <a:bodyPr wrap="square" rtlCol="0">
            <a:spAutoFit/>
          </a:bodyPr>
          <a:lstStyle/>
          <a:p>
            <a:r>
              <a:rPr lang="pl-PL" sz="3200" dirty="0" smtClean="0"/>
              <a:t>Żaden moduł, który zależy od zmiennej globalnej nie może zostać zamknięty</a:t>
            </a:r>
          </a:p>
          <a:p>
            <a:r>
              <a:rPr lang="pl-PL" sz="3200" dirty="0" smtClean="0"/>
              <a:t>względem innego </a:t>
            </a:r>
            <a:r>
              <a:rPr lang="pl-PL" sz="3200" dirty="0" smtClean="0"/>
              <a:t>modułu, </a:t>
            </a:r>
            <a:r>
              <a:rPr lang="pl-PL" sz="3200" dirty="0" smtClean="0"/>
              <a:t>jeśli ten inny moduł korzysta z tej zmiennej.</a:t>
            </a:r>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LSP – Liskov Substitution Principle</a:t>
            </a:r>
            <a:endParaRPr lang="pl-PL" dirty="0"/>
          </a:p>
        </p:txBody>
      </p:sp>
      <p:sp>
        <p:nvSpPr>
          <p:cNvPr id="3" name="Content Placeholder 2"/>
          <p:cNvSpPr>
            <a:spLocks noGrp="1"/>
          </p:cNvSpPr>
          <p:nvPr>
            <p:ph idx="1"/>
          </p:nvPr>
        </p:nvSpPr>
        <p:spPr/>
        <p:txBody>
          <a:bodyPr>
            <a:normAutofit fontScale="85000" lnSpcReduction="10000"/>
          </a:bodyPr>
          <a:lstStyle/>
          <a:p>
            <a:r>
              <a:rPr lang="pl-PL" dirty="0" smtClean="0"/>
              <a:t>Definicja </a:t>
            </a:r>
            <a:r>
              <a:rPr lang="pl-PL" b="1" dirty="0" smtClean="0"/>
              <a:t>Barbary </a:t>
            </a:r>
            <a:r>
              <a:rPr lang="pl-PL" b="1" dirty="0" err="1" smtClean="0"/>
              <a:t>Liskov</a:t>
            </a:r>
            <a:r>
              <a:rPr lang="pl-PL" dirty="0" smtClean="0"/>
              <a:t>: Jeśli dla każdego obiektu o1 typu S istnieje obiekt o2 typu T, taki że dla każdego programu P zdefiniowanego w kontekście typu T, zachowanie programu P pozostaje niezmienione kiedy o1 jest podmieniane obiektem o2, to prawdziwe jest, że typ S jest podtypem typu T.</a:t>
            </a:r>
          </a:p>
          <a:p>
            <a:r>
              <a:rPr lang="pl-PL" dirty="0" smtClean="0"/>
              <a:t>Funkcje, które używają wskaźników lub referencji do klas bazowych muszą być w stanie używać obiektów klas dziedziczących po klasach bazowych bez dokładnej znajomości tych obiektów</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LSP</a:t>
            </a:r>
            <a:endParaRPr lang="pl-PL" dirty="0"/>
          </a:p>
        </p:txBody>
      </p:sp>
      <p:sp>
        <p:nvSpPr>
          <p:cNvPr id="3" name="Symbol zastępczy zawartości 2"/>
          <p:cNvSpPr>
            <a:spLocks noGrp="1"/>
          </p:cNvSpPr>
          <p:nvPr>
            <p:ph idx="1"/>
          </p:nvPr>
        </p:nvSpPr>
        <p:spPr/>
        <p:txBody>
          <a:bodyPr/>
          <a:lstStyle/>
          <a:p>
            <a:r>
              <a:rPr lang="pl-PL" dirty="0" smtClean="0"/>
              <a:t>Jeśli twój kod oczekuje jakiejś klasy, to zamiast niej powinieneś móc podstawić dowolną klasę z niej dziedziczącą bez zmieniania żadnych oczekiwanych zachowań.</a:t>
            </a:r>
          </a:p>
          <a:p>
            <a:r>
              <a:rPr lang="pl-PL" dirty="0" smtClean="0"/>
              <a:t>Jeśli </a:t>
            </a:r>
            <a:r>
              <a:rPr lang="pl-PL" dirty="0" smtClean="0"/>
              <a:t>przeciążasz metodę, napisz ją tak, by użyta polimorficznie działała poprawnie</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Klasyczny problem kwadratu i prostokąta</a:t>
            </a:r>
            <a:endParaRPr lang="pl-PL" dirty="0"/>
          </a:p>
        </p:txBody>
      </p:sp>
      <p:sp>
        <p:nvSpPr>
          <p:cNvPr id="4" name="Rectangle 3"/>
          <p:cNvSpPr/>
          <p:nvPr/>
        </p:nvSpPr>
        <p:spPr>
          <a:xfrm>
            <a:off x="539552" y="1844824"/>
            <a:ext cx="7992888" cy="3416320"/>
          </a:xfrm>
          <a:prstGeom prst="rect">
            <a:avLst/>
          </a:prstGeom>
        </p:spPr>
        <p:txBody>
          <a:bodyPr wrap="square">
            <a:spAutoFit/>
          </a:bodyPr>
          <a:lstStyle/>
          <a:p>
            <a:r>
              <a:rPr lang="pl-PL" b="1" dirty="0" err="1" smtClean="0">
                <a:solidFill>
                  <a:schemeClr val="accent1"/>
                </a:solidFill>
                <a:latin typeface="Consolas" pitchFamily="49" charset="0"/>
              </a:rPr>
              <a:t>class</a:t>
            </a:r>
            <a:r>
              <a:rPr lang="pl-PL" b="1" dirty="0" smtClean="0">
                <a:solidFill>
                  <a:schemeClr val="accent1"/>
                </a:solidFill>
                <a:latin typeface="Consolas" pitchFamily="49" charset="0"/>
              </a:rPr>
              <a:t> </a:t>
            </a:r>
            <a:r>
              <a:rPr lang="pl-PL" dirty="0" err="1" smtClean="0">
                <a:latin typeface="Consolas" pitchFamily="49" charset="0"/>
              </a:rPr>
              <a:t>Rectangle</a:t>
            </a:r>
            <a:endParaRPr lang="pl-PL" dirty="0" smtClean="0">
              <a:latin typeface="Consolas" pitchFamily="49" charset="0"/>
            </a:endParaRPr>
          </a:p>
          <a:p>
            <a:r>
              <a:rPr lang="pl-PL" dirty="0" smtClean="0">
                <a:latin typeface="Consolas" pitchFamily="49" charset="0"/>
              </a:rPr>
              <a:t>{</a:t>
            </a:r>
          </a:p>
          <a:p>
            <a:r>
              <a:rPr lang="pl-PL" dirty="0" smtClean="0">
                <a:latin typeface="Consolas" pitchFamily="49" charset="0"/>
              </a:rPr>
              <a:t>    </a:t>
            </a:r>
            <a:r>
              <a:rPr lang="pl-PL" b="1" dirty="0" err="1" smtClean="0">
                <a:solidFill>
                  <a:schemeClr val="accent1"/>
                </a:solidFill>
                <a:latin typeface="Consolas" pitchFamily="49" charset="0"/>
              </a:rPr>
              <a:t>protected</a:t>
            </a:r>
            <a:r>
              <a:rPr lang="pl-PL" b="1" dirty="0" smtClean="0">
                <a:solidFill>
                  <a:schemeClr val="accent1"/>
                </a:solidFill>
                <a:latin typeface="Consolas" pitchFamily="49" charset="0"/>
              </a:rPr>
              <a:t> </a:t>
            </a:r>
            <a:r>
              <a:rPr lang="pl-PL" b="1" dirty="0" err="1" smtClean="0">
                <a:solidFill>
                  <a:schemeClr val="accent1"/>
                </a:solidFill>
                <a:latin typeface="Consolas" pitchFamily="49" charset="0"/>
              </a:rPr>
              <a:t>int</a:t>
            </a:r>
            <a:r>
              <a:rPr lang="pl-PL" b="1" dirty="0" smtClean="0">
                <a:solidFill>
                  <a:schemeClr val="accent1"/>
                </a:solidFill>
                <a:latin typeface="Consolas" pitchFamily="49" charset="0"/>
              </a:rPr>
              <a:t> </a:t>
            </a:r>
            <a:r>
              <a:rPr lang="pl-PL" dirty="0" err="1" smtClean="0">
                <a:latin typeface="Consolas" pitchFamily="49" charset="0"/>
              </a:rPr>
              <a:t>m_Width</a:t>
            </a:r>
            <a:r>
              <a:rPr lang="pl-PL" dirty="0" smtClean="0">
                <a:latin typeface="Consolas" pitchFamily="49" charset="0"/>
              </a:rPr>
              <a:t>;</a:t>
            </a:r>
          </a:p>
          <a:p>
            <a:r>
              <a:rPr lang="pl-PL" dirty="0" smtClean="0">
                <a:latin typeface="Consolas" pitchFamily="49" charset="0"/>
              </a:rPr>
              <a:t>    </a:t>
            </a:r>
            <a:r>
              <a:rPr lang="pl-PL" b="1" dirty="0" err="1" smtClean="0">
                <a:solidFill>
                  <a:schemeClr val="accent1"/>
                </a:solidFill>
                <a:latin typeface="Consolas" pitchFamily="49" charset="0"/>
              </a:rPr>
              <a:t>protected</a:t>
            </a:r>
            <a:r>
              <a:rPr lang="pl-PL" b="1" dirty="0" smtClean="0">
                <a:solidFill>
                  <a:schemeClr val="accent1"/>
                </a:solidFill>
                <a:latin typeface="Consolas" pitchFamily="49" charset="0"/>
              </a:rPr>
              <a:t> </a:t>
            </a:r>
            <a:r>
              <a:rPr lang="pl-PL" b="1" dirty="0" err="1" smtClean="0">
                <a:solidFill>
                  <a:schemeClr val="accent1"/>
                </a:solidFill>
                <a:latin typeface="Consolas" pitchFamily="49" charset="0"/>
              </a:rPr>
              <a:t>int</a:t>
            </a:r>
            <a:r>
              <a:rPr lang="pl-PL" b="1" dirty="0" smtClean="0">
                <a:solidFill>
                  <a:schemeClr val="accent1"/>
                </a:solidFill>
                <a:latin typeface="Consolas" pitchFamily="49" charset="0"/>
              </a:rPr>
              <a:t> </a:t>
            </a:r>
            <a:r>
              <a:rPr lang="pl-PL" dirty="0" err="1" smtClean="0">
                <a:latin typeface="Consolas" pitchFamily="49" charset="0"/>
              </a:rPr>
              <a:t>m_Height</a:t>
            </a:r>
            <a:r>
              <a:rPr lang="pl-PL" dirty="0" smtClean="0">
                <a:latin typeface="Consolas" pitchFamily="49" charset="0"/>
              </a:rPr>
              <a:t>;</a:t>
            </a:r>
          </a:p>
          <a:p>
            <a:endParaRPr lang="pl-PL" dirty="0" smtClean="0">
              <a:latin typeface="Consolas" pitchFamily="49" charset="0"/>
            </a:endParaRPr>
          </a:p>
          <a:p>
            <a:r>
              <a:rPr lang="pl-PL" dirty="0" smtClean="0">
                <a:latin typeface="Consolas" pitchFamily="49" charset="0"/>
              </a:rPr>
              <a:t>    </a:t>
            </a:r>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void</a:t>
            </a:r>
            <a:r>
              <a:rPr lang="pl-PL" b="1" dirty="0" smtClean="0">
                <a:solidFill>
                  <a:schemeClr val="accent1"/>
                </a:solidFill>
                <a:latin typeface="Consolas" pitchFamily="49" charset="0"/>
              </a:rPr>
              <a:t> </a:t>
            </a:r>
            <a:r>
              <a:rPr lang="pl-PL" dirty="0" err="1" smtClean="0">
                <a:latin typeface="Consolas" pitchFamily="49" charset="0"/>
              </a:rPr>
              <a:t>SetWidth</a:t>
            </a:r>
            <a:r>
              <a:rPr lang="pl-PL" dirty="0" smtClean="0">
                <a:latin typeface="Consolas" pitchFamily="49" charset="0"/>
              </a:rPr>
              <a:t>(</a:t>
            </a:r>
            <a:r>
              <a:rPr lang="pl-PL" b="1" dirty="0" err="1" smtClean="0">
                <a:solidFill>
                  <a:schemeClr val="accent1"/>
                </a:solidFill>
                <a:latin typeface="Consolas" pitchFamily="49" charset="0"/>
              </a:rPr>
              <a:t>int</a:t>
            </a:r>
            <a:r>
              <a:rPr lang="pl-PL" dirty="0" smtClean="0">
                <a:latin typeface="Consolas" pitchFamily="49" charset="0"/>
              </a:rPr>
              <a:t> </a:t>
            </a:r>
            <a:r>
              <a:rPr lang="pl-PL" dirty="0" err="1" smtClean="0">
                <a:latin typeface="Consolas" pitchFamily="49" charset="0"/>
              </a:rPr>
              <a:t>width</a:t>
            </a:r>
            <a:r>
              <a:rPr lang="pl-PL" dirty="0" smtClean="0">
                <a:latin typeface="Consolas" pitchFamily="49" charset="0"/>
              </a:rPr>
              <a:t>)   { </a:t>
            </a:r>
            <a:r>
              <a:rPr lang="pl-PL" dirty="0" err="1" smtClean="0">
                <a:latin typeface="Consolas" pitchFamily="49" charset="0"/>
              </a:rPr>
              <a:t>m_Width</a:t>
            </a:r>
            <a:r>
              <a:rPr lang="pl-PL" dirty="0" smtClean="0">
                <a:latin typeface="Consolas" pitchFamily="49" charset="0"/>
              </a:rPr>
              <a:t> </a:t>
            </a:r>
            <a:r>
              <a:rPr lang="pl-PL" dirty="0" smtClean="0">
                <a:latin typeface="Consolas" pitchFamily="49" charset="0"/>
              </a:rPr>
              <a:t>= </a:t>
            </a:r>
            <a:r>
              <a:rPr lang="pl-PL" dirty="0" err="1" smtClean="0">
                <a:latin typeface="Consolas" pitchFamily="49" charset="0"/>
              </a:rPr>
              <a:t>width</a:t>
            </a:r>
            <a:r>
              <a:rPr lang="pl-PL" dirty="0" smtClean="0">
                <a:latin typeface="Consolas" pitchFamily="49" charset="0"/>
              </a:rPr>
              <a:t>;   }</a:t>
            </a:r>
            <a:endParaRPr lang="pl-PL" dirty="0" smtClean="0">
              <a:latin typeface="Consolas" pitchFamily="49" charset="0"/>
            </a:endParaRPr>
          </a:p>
          <a:p>
            <a:r>
              <a:rPr lang="pl-PL" dirty="0" smtClean="0">
                <a:latin typeface="Consolas" pitchFamily="49" charset="0"/>
              </a:rPr>
              <a:t>    </a:t>
            </a:r>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void</a:t>
            </a:r>
            <a:r>
              <a:rPr lang="pl-PL" b="1" dirty="0" smtClean="0">
                <a:solidFill>
                  <a:schemeClr val="accent1"/>
                </a:solidFill>
                <a:latin typeface="Consolas" pitchFamily="49" charset="0"/>
              </a:rPr>
              <a:t> </a:t>
            </a:r>
            <a:r>
              <a:rPr lang="pl-PL" dirty="0" err="1" smtClean="0">
                <a:latin typeface="Consolas" pitchFamily="49" charset="0"/>
              </a:rPr>
              <a:t>SetHeight</a:t>
            </a:r>
            <a:r>
              <a:rPr lang="pl-PL" dirty="0" smtClean="0">
                <a:latin typeface="Consolas" pitchFamily="49" charset="0"/>
              </a:rPr>
              <a:t>(</a:t>
            </a:r>
            <a:r>
              <a:rPr lang="pl-PL" b="1" dirty="0" err="1" smtClean="0">
                <a:solidFill>
                  <a:schemeClr val="accent1"/>
                </a:solidFill>
                <a:latin typeface="Consolas" pitchFamily="49" charset="0"/>
              </a:rPr>
              <a:t>int</a:t>
            </a:r>
            <a:r>
              <a:rPr lang="pl-PL" dirty="0" smtClean="0">
                <a:latin typeface="Consolas" pitchFamily="49" charset="0"/>
              </a:rPr>
              <a:t> </a:t>
            </a:r>
            <a:r>
              <a:rPr lang="pl-PL" dirty="0" err="1" smtClean="0">
                <a:latin typeface="Consolas" pitchFamily="49" charset="0"/>
              </a:rPr>
              <a:t>height</a:t>
            </a:r>
            <a:r>
              <a:rPr lang="pl-PL" dirty="0" smtClean="0">
                <a:latin typeface="Consolas" pitchFamily="49" charset="0"/>
              </a:rPr>
              <a:t>) { </a:t>
            </a:r>
            <a:r>
              <a:rPr lang="pl-PL" dirty="0" err="1" smtClean="0">
                <a:latin typeface="Consolas" pitchFamily="49" charset="0"/>
              </a:rPr>
              <a:t>m_Height</a:t>
            </a:r>
            <a:r>
              <a:rPr lang="pl-PL" dirty="0" smtClean="0">
                <a:latin typeface="Consolas" pitchFamily="49" charset="0"/>
              </a:rPr>
              <a:t> </a:t>
            </a:r>
            <a:r>
              <a:rPr lang="pl-PL" dirty="0" smtClean="0">
                <a:latin typeface="Consolas" pitchFamily="49" charset="0"/>
              </a:rPr>
              <a:t>= </a:t>
            </a:r>
            <a:r>
              <a:rPr lang="pl-PL" dirty="0" err="1" smtClean="0">
                <a:latin typeface="Consolas" pitchFamily="49" charset="0"/>
              </a:rPr>
              <a:t>height</a:t>
            </a:r>
            <a:r>
              <a:rPr lang="pl-PL" dirty="0" smtClean="0">
                <a:latin typeface="Consolas" pitchFamily="49" charset="0"/>
              </a:rPr>
              <a:t>; </a:t>
            </a:r>
            <a:r>
              <a:rPr lang="pl-PL" dirty="0" smtClean="0">
                <a:latin typeface="Consolas" pitchFamily="49" charset="0"/>
              </a:rPr>
              <a:t>}</a:t>
            </a:r>
          </a:p>
          <a:p>
            <a:endParaRPr lang="pl-PL" dirty="0" smtClean="0">
              <a:latin typeface="Consolas" pitchFamily="49" charset="0"/>
            </a:endParaRPr>
          </a:p>
          <a:p>
            <a:r>
              <a:rPr lang="pl-PL" dirty="0" smtClean="0">
                <a:latin typeface="Consolas" pitchFamily="49" charset="0"/>
              </a:rPr>
              <a:t>    </a:t>
            </a:r>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int</a:t>
            </a:r>
            <a:r>
              <a:rPr lang="pl-PL" b="1" dirty="0" smtClean="0">
                <a:solidFill>
                  <a:schemeClr val="accent1"/>
                </a:solidFill>
                <a:latin typeface="Consolas" pitchFamily="49" charset="0"/>
              </a:rPr>
              <a:t> </a:t>
            </a:r>
            <a:r>
              <a:rPr lang="pl-PL" dirty="0" err="1" smtClean="0">
                <a:latin typeface="Consolas" pitchFamily="49" charset="0"/>
              </a:rPr>
              <a:t>GetWidth</a:t>
            </a:r>
            <a:r>
              <a:rPr lang="pl-PL" dirty="0" smtClean="0">
                <a:latin typeface="Consolas" pitchFamily="49" charset="0"/>
              </a:rPr>
              <a:t>()    { </a:t>
            </a:r>
            <a:r>
              <a:rPr lang="pl-PL" b="1" dirty="0" smtClean="0">
                <a:solidFill>
                  <a:schemeClr val="accent1"/>
                </a:solidFill>
                <a:latin typeface="Consolas" pitchFamily="49" charset="0"/>
              </a:rPr>
              <a:t>return</a:t>
            </a:r>
            <a:r>
              <a:rPr lang="pl-PL" dirty="0" smtClean="0">
                <a:latin typeface="Consolas" pitchFamily="49" charset="0"/>
              </a:rPr>
              <a:t> </a:t>
            </a:r>
            <a:r>
              <a:rPr lang="pl-PL" dirty="0" err="1" smtClean="0">
                <a:latin typeface="Consolas" pitchFamily="49" charset="0"/>
              </a:rPr>
              <a:t>m_Width</a:t>
            </a:r>
            <a:r>
              <a:rPr lang="pl-PL" dirty="0" smtClean="0">
                <a:latin typeface="Consolas" pitchFamily="49" charset="0"/>
              </a:rPr>
              <a:t>;             }</a:t>
            </a:r>
            <a:endParaRPr lang="pl-PL" dirty="0" smtClean="0">
              <a:latin typeface="Consolas" pitchFamily="49" charset="0"/>
            </a:endParaRPr>
          </a:p>
          <a:p>
            <a:r>
              <a:rPr lang="pl-PL" dirty="0" smtClean="0">
                <a:latin typeface="Consolas" pitchFamily="49" charset="0"/>
              </a:rPr>
              <a:t>    </a:t>
            </a:r>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int</a:t>
            </a:r>
            <a:r>
              <a:rPr lang="pl-PL" b="1" dirty="0" smtClean="0">
                <a:solidFill>
                  <a:schemeClr val="accent1"/>
                </a:solidFill>
                <a:latin typeface="Consolas" pitchFamily="49" charset="0"/>
              </a:rPr>
              <a:t> </a:t>
            </a:r>
            <a:r>
              <a:rPr lang="pl-PL" dirty="0" err="1" smtClean="0">
                <a:latin typeface="Consolas" pitchFamily="49" charset="0"/>
              </a:rPr>
              <a:t>GetHeight</a:t>
            </a:r>
            <a:r>
              <a:rPr lang="pl-PL" dirty="0" smtClean="0">
                <a:latin typeface="Consolas" pitchFamily="49" charset="0"/>
              </a:rPr>
              <a:t>()   { </a:t>
            </a:r>
            <a:r>
              <a:rPr lang="pl-PL" b="1" dirty="0" smtClean="0">
                <a:solidFill>
                  <a:schemeClr val="accent1"/>
                </a:solidFill>
                <a:latin typeface="Consolas" pitchFamily="49" charset="0"/>
              </a:rPr>
              <a:t>return</a:t>
            </a:r>
            <a:r>
              <a:rPr lang="pl-PL" dirty="0" smtClean="0">
                <a:latin typeface="Consolas" pitchFamily="49" charset="0"/>
              </a:rPr>
              <a:t> </a:t>
            </a:r>
            <a:r>
              <a:rPr lang="pl-PL" dirty="0" err="1" smtClean="0">
                <a:latin typeface="Consolas" pitchFamily="49" charset="0"/>
              </a:rPr>
              <a:t>m_Height</a:t>
            </a:r>
            <a:r>
              <a:rPr lang="pl-PL" dirty="0" smtClean="0">
                <a:latin typeface="Consolas" pitchFamily="49" charset="0"/>
              </a:rPr>
              <a:t>;            }</a:t>
            </a:r>
            <a:endParaRPr lang="pl-PL" dirty="0" smtClean="0">
              <a:latin typeface="Consolas" pitchFamily="49" charset="0"/>
            </a:endParaRPr>
          </a:p>
          <a:p>
            <a:r>
              <a:rPr lang="pl-PL" dirty="0" smtClean="0">
                <a:latin typeface="Consolas" pitchFamily="49" charset="0"/>
              </a:rPr>
              <a:t>    </a:t>
            </a:r>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int</a:t>
            </a:r>
            <a:r>
              <a:rPr lang="pl-PL" b="1" dirty="0" smtClean="0">
                <a:solidFill>
                  <a:schemeClr val="accent1"/>
                </a:solidFill>
                <a:latin typeface="Consolas" pitchFamily="49" charset="0"/>
              </a:rPr>
              <a:t> </a:t>
            </a:r>
            <a:r>
              <a:rPr lang="pl-PL" dirty="0" err="1" smtClean="0">
                <a:latin typeface="Consolas" pitchFamily="49" charset="0"/>
              </a:rPr>
              <a:t>GetArea</a:t>
            </a:r>
            <a:r>
              <a:rPr lang="pl-PL" dirty="0" smtClean="0">
                <a:latin typeface="Consolas" pitchFamily="49" charset="0"/>
              </a:rPr>
              <a:t>()     { </a:t>
            </a:r>
            <a:r>
              <a:rPr lang="pl-PL" b="1" dirty="0" smtClean="0">
                <a:solidFill>
                  <a:schemeClr val="accent1"/>
                </a:solidFill>
                <a:latin typeface="Consolas" pitchFamily="49" charset="0"/>
              </a:rPr>
              <a:t>return</a:t>
            </a:r>
            <a:r>
              <a:rPr lang="pl-PL" dirty="0" smtClean="0">
                <a:latin typeface="Consolas" pitchFamily="49" charset="0"/>
              </a:rPr>
              <a:t> </a:t>
            </a:r>
            <a:r>
              <a:rPr lang="pl-PL" dirty="0" err="1" smtClean="0">
                <a:latin typeface="Consolas" pitchFamily="49" charset="0"/>
              </a:rPr>
              <a:t>m_Width</a:t>
            </a:r>
            <a:r>
              <a:rPr lang="pl-PL" dirty="0" smtClean="0">
                <a:latin typeface="Consolas" pitchFamily="49" charset="0"/>
              </a:rPr>
              <a:t> * </a:t>
            </a:r>
            <a:r>
              <a:rPr lang="pl-PL" dirty="0" err="1" smtClean="0">
                <a:latin typeface="Consolas" pitchFamily="49" charset="0"/>
              </a:rPr>
              <a:t>m_Height</a:t>
            </a:r>
            <a:r>
              <a:rPr lang="pl-PL" dirty="0" smtClean="0">
                <a:latin typeface="Consolas" pitchFamily="49" charset="0"/>
              </a:rPr>
              <a:t>;  }</a:t>
            </a:r>
            <a:endParaRPr lang="pl-PL" dirty="0" smtClean="0">
              <a:latin typeface="Consolas" pitchFamily="49" charset="0"/>
            </a:endParaRPr>
          </a:p>
          <a:p>
            <a:r>
              <a:rPr lang="pl-PL" dirty="0" smtClean="0">
                <a:latin typeface="Consolas" pitchFamily="49" charset="0"/>
              </a:rPr>
              <a:t>}</a:t>
            </a:r>
            <a:endParaRPr lang="pl-PL" dirty="0" smtClean="0">
              <a:latin typeface="Consolas" pitchFamily="49"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539552" y="548680"/>
            <a:ext cx="6318448" cy="5078313"/>
          </a:xfrm>
          <a:prstGeom prst="rect">
            <a:avLst/>
          </a:prstGeom>
        </p:spPr>
        <p:txBody>
          <a:bodyPr wrap="square">
            <a:spAutoFit/>
          </a:bodyPr>
          <a:lstStyle/>
          <a:p>
            <a:r>
              <a:rPr lang="pl-PL" b="1" dirty="0" err="1" smtClean="0">
                <a:solidFill>
                  <a:schemeClr val="accent1"/>
                </a:solidFill>
                <a:latin typeface="Consolas" pitchFamily="49" charset="0"/>
              </a:rPr>
              <a:t>class</a:t>
            </a:r>
            <a:r>
              <a:rPr lang="pl-PL" b="1" dirty="0" smtClean="0">
                <a:solidFill>
                  <a:schemeClr val="accent1"/>
                </a:solidFill>
                <a:latin typeface="Consolas" pitchFamily="49" charset="0"/>
              </a:rPr>
              <a:t> </a:t>
            </a:r>
            <a:r>
              <a:rPr lang="pl-PL" dirty="0" err="1" smtClean="0">
                <a:latin typeface="Consolas" pitchFamily="49" charset="0"/>
              </a:rPr>
              <a:t>Square</a:t>
            </a:r>
            <a:r>
              <a:rPr lang="pl-PL" dirty="0" smtClean="0">
                <a:latin typeface="Consolas" pitchFamily="49" charset="0"/>
              </a:rPr>
              <a:t>: </a:t>
            </a:r>
            <a:r>
              <a:rPr lang="pl-PL" dirty="0" err="1" smtClean="0">
                <a:latin typeface="Consolas" pitchFamily="49" charset="0"/>
              </a:rPr>
              <a:t>Rectangle</a:t>
            </a:r>
            <a:endParaRPr lang="pl-PL" dirty="0" smtClean="0">
              <a:latin typeface="Consolas" pitchFamily="49" charset="0"/>
            </a:endParaRPr>
          </a:p>
          <a:p>
            <a:r>
              <a:rPr lang="pl-PL" dirty="0" smtClean="0">
                <a:latin typeface="Consolas" pitchFamily="49" charset="0"/>
              </a:rPr>
              <a:t>{</a:t>
            </a:r>
          </a:p>
          <a:p>
            <a:r>
              <a:rPr lang="pl-PL" dirty="0" smtClean="0">
                <a:latin typeface="Consolas" pitchFamily="49" charset="0"/>
              </a:rPr>
              <a:t>    </a:t>
            </a:r>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void</a:t>
            </a:r>
            <a:r>
              <a:rPr lang="pl-PL" b="1" dirty="0" smtClean="0">
                <a:solidFill>
                  <a:schemeClr val="accent1"/>
                </a:solidFill>
                <a:latin typeface="Consolas" pitchFamily="49" charset="0"/>
              </a:rPr>
              <a:t> </a:t>
            </a:r>
            <a:r>
              <a:rPr lang="pl-PL" dirty="0" err="1" smtClean="0">
                <a:latin typeface="Consolas" pitchFamily="49" charset="0"/>
              </a:rPr>
              <a:t>SetWidth</a:t>
            </a:r>
            <a:r>
              <a:rPr lang="pl-PL" dirty="0" smtClean="0">
                <a:latin typeface="Consolas" pitchFamily="49" charset="0"/>
              </a:rPr>
              <a:t>(</a:t>
            </a:r>
            <a:r>
              <a:rPr lang="pl-PL" b="1" dirty="0" err="1" smtClean="0">
                <a:solidFill>
                  <a:schemeClr val="accent1"/>
                </a:solidFill>
                <a:latin typeface="Consolas" pitchFamily="49" charset="0"/>
              </a:rPr>
              <a:t>int</a:t>
            </a:r>
            <a:r>
              <a:rPr lang="pl-PL" dirty="0" smtClean="0">
                <a:latin typeface="Consolas" pitchFamily="49" charset="0"/>
              </a:rPr>
              <a:t> </a:t>
            </a:r>
            <a:r>
              <a:rPr lang="pl-PL" dirty="0" err="1" smtClean="0">
                <a:latin typeface="Consolas" pitchFamily="49" charset="0"/>
              </a:rPr>
              <a:t>width</a:t>
            </a:r>
            <a:r>
              <a:rPr lang="pl-PL" dirty="0" smtClean="0">
                <a:latin typeface="Consolas" pitchFamily="49" charset="0"/>
              </a:rPr>
              <a:t>)</a:t>
            </a:r>
          </a:p>
          <a:p>
            <a:r>
              <a:rPr lang="pl-PL" dirty="0" smtClean="0">
                <a:latin typeface="Consolas" pitchFamily="49" charset="0"/>
              </a:rPr>
              <a:t>    {</a:t>
            </a:r>
          </a:p>
          <a:p>
            <a:r>
              <a:rPr lang="pl-PL" dirty="0" smtClean="0">
                <a:latin typeface="Consolas" pitchFamily="49" charset="0"/>
              </a:rPr>
              <a:t>        </a:t>
            </a:r>
            <a:r>
              <a:rPr lang="pl-PL" dirty="0" err="1" smtClean="0">
                <a:latin typeface="Consolas" pitchFamily="49" charset="0"/>
              </a:rPr>
              <a:t>m_Width</a:t>
            </a:r>
            <a:r>
              <a:rPr lang="pl-PL" dirty="0" smtClean="0">
                <a:latin typeface="Consolas" pitchFamily="49" charset="0"/>
              </a:rPr>
              <a:t> = </a:t>
            </a:r>
            <a:r>
              <a:rPr lang="pl-PL" dirty="0" err="1" smtClean="0">
                <a:latin typeface="Consolas" pitchFamily="49" charset="0"/>
              </a:rPr>
              <a:t>width</a:t>
            </a:r>
            <a:r>
              <a:rPr lang="pl-PL" dirty="0" smtClean="0">
                <a:latin typeface="Consolas" pitchFamily="49" charset="0"/>
              </a:rPr>
              <a:t>;</a:t>
            </a:r>
          </a:p>
          <a:p>
            <a:r>
              <a:rPr lang="pl-PL" dirty="0" smtClean="0">
                <a:latin typeface="Consolas" pitchFamily="49" charset="0"/>
              </a:rPr>
              <a:t>        </a:t>
            </a:r>
            <a:r>
              <a:rPr lang="pl-PL" dirty="0" err="1" smtClean="0">
                <a:latin typeface="Consolas" pitchFamily="49" charset="0"/>
              </a:rPr>
              <a:t>m_Height</a:t>
            </a:r>
            <a:r>
              <a:rPr lang="pl-PL" dirty="0" smtClean="0">
                <a:latin typeface="Consolas" pitchFamily="49" charset="0"/>
              </a:rPr>
              <a:t> = </a:t>
            </a:r>
            <a:r>
              <a:rPr lang="pl-PL" dirty="0" err="1" smtClean="0">
                <a:latin typeface="Consolas" pitchFamily="49" charset="0"/>
              </a:rPr>
              <a:t>width</a:t>
            </a:r>
            <a:r>
              <a:rPr lang="pl-PL" dirty="0" smtClean="0">
                <a:latin typeface="Consolas" pitchFamily="49" charset="0"/>
              </a:rPr>
              <a:t>;</a:t>
            </a:r>
          </a:p>
          <a:p>
            <a:r>
              <a:rPr lang="pl-PL" dirty="0" smtClean="0">
                <a:latin typeface="Consolas" pitchFamily="49" charset="0"/>
              </a:rPr>
              <a:t>    }</a:t>
            </a:r>
          </a:p>
          <a:p>
            <a:r>
              <a:rPr lang="pl-PL" dirty="0" smtClean="0">
                <a:latin typeface="Consolas" pitchFamily="49" charset="0"/>
              </a:rPr>
              <a:t>    </a:t>
            </a:r>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void</a:t>
            </a:r>
            <a:r>
              <a:rPr lang="pl-PL" b="1" dirty="0" smtClean="0">
                <a:solidFill>
                  <a:schemeClr val="accent1"/>
                </a:solidFill>
                <a:latin typeface="Consolas" pitchFamily="49" charset="0"/>
              </a:rPr>
              <a:t> </a:t>
            </a:r>
            <a:r>
              <a:rPr lang="pl-PL" dirty="0" err="1" smtClean="0">
                <a:latin typeface="Consolas" pitchFamily="49" charset="0"/>
              </a:rPr>
              <a:t>SetHeight</a:t>
            </a:r>
            <a:r>
              <a:rPr lang="pl-PL" dirty="0" smtClean="0">
                <a:latin typeface="Consolas" pitchFamily="49" charset="0"/>
              </a:rPr>
              <a:t>(</a:t>
            </a:r>
            <a:r>
              <a:rPr lang="pl-PL" b="1" dirty="0" err="1" smtClean="0">
                <a:solidFill>
                  <a:schemeClr val="accent1"/>
                </a:solidFill>
                <a:latin typeface="Consolas" pitchFamily="49" charset="0"/>
              </a:rPr>
              <a:t>int</a:t>
            </a:r>
            <a:r>
              <a:rPr lang="pl-PL" dirty="0" smtClean="0">
                <a:latin typeface="Consolas" pitchFamily="49" charset="0"/>
              </a:rPr>
              <a:t> </a:t>
            </a:r>
            <a:r>
              <a:rPr lang="pl-PL" dirty="0" err="1" smtClean="0">
                <a:latin typeface="Consolas" pitchFamily="49" charset="0"/>
              </a:rPr>
              <a:t>height</a:t>
            </a:r>
            <a:r>
              <a:rPr lang="pl-PL" dirty="0" smtClean="0">
                <a:latin typeface="Consolas" pitchFamily="49" charset="0"/>
              </a:rPr>
              <a:t>)</a:t>
            </a:r>
          </a:p>
          <a:p>
            <a:r>
              <a:rPr lang="pl-PL" dirty="0" smtClean="0">
                <a:latin typeface="Consolas" pitchFamily="49" charset="0"/>
              </a:rPr>
              <a:t>    {</a:t>
            </a:r>
          </a:p>
          <a:p>
            <a:r>
              <a:rPr lang="pl-PL" dirty="0" smtClean="0">
                <a:latin typeface="Consolas" pitchFamily="49" charset="0"/>
              </a:rPr>
              <a:t>        </a:t>
            </a:r>
            <a:r>
              <a:rPr lang="pl-PL" dirty="0" err="1" smtClean="0">
                <a:latin typeface="Consolas" pitchFamily="49" charset="0"/>
              </a:rPr>
              <a:t>m_Width</a:t>
            </a:r>
            <a:r>
              <a:rPr lang="pl-PL" dirty="0" smtClean="0">
                <a:latin typeface="Consolas" pitchFamily="49" charset="0"/>
              </a:rPr>
              <a:t> = </a:t>
            </a:r>
            <a:r>
              <a:rPr lang="pl-PL" dirty="0" err="1" smtClean="0">
                <a:latin typeface="Consolas" pitchFamily="49" charset="0"/>
              </a:rPr>
              <a:t>height</a:t>
            </a:r>
            <a:r>
              <a:rPr lang="pl-PL" dirty="0" smtClean="0">
                <a:latin typeface="Consolas" pitchFamily="49" charset="0"/>
              </a:rPr>
              <a:t>;</a:t>
            </a:r>
          </a:p>
          <a:p>
            <a:r>
              <a:rPr lang="pl-PL" dirty="0" smtClean="0">
                <a:latin typeface="Consolas" pitchFamily="49" charset="0"/>
              </a:rPr>
              <a:t>        </a:t>
            </a:r>
            <a:r>
              <a:rPr lang="pl-PL" dirty="0" err="1" smtClean="0">
                <a:latin typeface="Consolas" pitchFamily="49" charset="0"/>
              </a:rPr>
              <a:t>m_Height</a:t>
            </a:r>
            <a:r>
              <a:rPr lang="pl-PL" dirty="0" smtClean="0">
                <a:latin typeface="Consolas" pitchFamily="49" charset="0"/>
              </a:rPr>
              <a:t> = </a:t>
            </a:r>
            <a:r>
              <a:rPr lang="pl-PL" dirty="0" err="1" smtClean="0">
                <a:latin typeface="Consolas" pitchFamily="49" charset="0"/>
              </a:rPr>
              <a:t>height</a:t>
            </a:r>
            <a:r>
              <a:rPr lang="pl-PL" dirty="0" smtClean="0">
                <a:latin typeface="Consolas" pitchFamily="49" charset="0"/>
              </a:rPr>
              <a:t>;</a:t>
            </a:r>
          </a:p>
          <a:p>
            <a:r>
              <a:rPr lang="pl-PL" dirty="0" smtClean="0">
                <a:latin typeface="Consolas" pitchFamily="49" charset="0"/>
              </a:rPr>
              <a:t>    }</a:t>
            </a:r>
          </a:p>
          <a:p>
            <a:r>
              <a:rPr lang="pl-PL" dirty="0" smtClean="0">
                <a:latin typeface="Consolas" pitchFamily="49" charset="0"/>
              </a:rPr>
              <a:t>}</a:t>
            </a:r>
          </a:p>
          <a:p>
            <a:endParaRPr lang="pl-PL" dirty="0" smtClean="0">
              <a:latin typeface="Consolas" pitchFamily="49" charset="0"/>
            </a:endParaRPr>
          </a:p>
          <a:p>
            <a:r>
              <a:rPr lang="en-US" dirty="0" smtClean="0">
                <a:latin typeface="Consolas" pitchFamily="49" charset="0"/>
              </a:rPr>
              <a:t>Rectangle r = </a:t>
            </a:r>
            <a:r>
              <a:rPr lang="en-US" b="1" dirty="0" smtClean="0">
                <a:solidFill>
                  <a:schemeClr val="accent1"/>
                </a:solidFill>
                <a:latin typeface="Consolas" pitchFamily="49" charset="0"/>
              </a:rPr>
              <a:t>new</a:t>
            </a:r>
            <a:r>
              <a:rPr lang="en-US" dirty="0" smtClean="0">
                <a:latin typeface="Consolas" pitchFamily="49" charset="0"/>
              </a:rPr>
              <a:t> Square();</a:t>
            </a:r>
          </a:p>
          <a:p>
            <a:r>
              <a:rPr lang="en-US" dirty="0" err="1" smtClean="0">
                <a:latin typeface="Consolas" pitchFamily="49" charset="0"/>
              </a:rPr>
              <a:t>r.SetWidth</a:t>
            </a:r>
            <a:r>
              <a:rPr lang="en-US" dirty="0" smtClean="0">
                <a:latin typeface="Consolas" pitchFamily="49" charset="0"/>
              </a:rPr>
              <a:t>(5);</a:t>
            </a:r>
          </a:p>
          <a:p>
            <a:r>
              <a:rPr lang="en-US" dirty="0" err="1" smtClean="0">
                <a:latin typeface="Consolas" pitchFamily="49" charset="0"/>
              </a:rPr>
              <a:t>r.SetHeight</a:t>
            </a:r>
            <a:r>
              <a:rPr lang="en-US" dirty="0" smtClean="0">
                <a:latin typeface="Consolas" pitchFamily="49" charset="0"/>
              </a:rPr>
              <a:t>(10);</a:t>
            </a:r>
          </a:p>
          <a:p>
            <a:r>
              <a:rPr lang="en-US" b="1" dirty="0" err="1" smtClean="0">
                <a:solidFill>
                  <a:schemeClr val="accent1"/>
                </a:solidFill>
                <a:latin typeface="Consolas" pitchFamily="49" charset="0"/>
              </a:rPr>
              <a:t>int</a:t>
            </a:r>
            <a:r>
              <a:rPr lang="en-US" dirty="0" smtClean="0">
                <a:latin typeface="Consolas" pitchFamily="49" charset="0"/>
              </a:rPr>
              <a:t> area = </a:t>
            </a:r>
            <a:r>
              <a:rPr lang="en-US" dirty="0" err="1" smtClean="0">
                <a:latin typeface="Consolas" pitchFamily="49" charset="0"/>
              </a:rPr>
              <a:t>r.GetArea</a:t>
            </a:r>
            <a:r>
              <a:rPr lang="en-US" dirty="0" smtClean="0">
                <a:latin typeface="Consolas" pitchFamily="49" charset="0"/>
              </a:rPr>
              <a:t>();</a:t>
            </a:r>
            <a:endParaRPr lang="pl-PL" dirty="0" smtClean="0">
              <a:latin typeface="Consolas" pitchFamily="49"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539552" y="836712"/>
            <a:ext cx="7272808" cy="3970318"/>
          </a:xfrm>
          <a:prstGeom prst="rect">
            <a:avLst/>
          </a:prstGeom>
        </p:spPr>
        <p:txBody>
          <a:bodyPr wrap="square">
            <a:spAutoFit/>
          </a:bodyPr>
          <a:lstStyle/>
          <a:p>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class</a:t>
            </a:r>
            <a:r>
              <a:rPr lang="pl-PL" b="1" dirty="0" smtClean="0">
                <a:solidFill>
                  <a:schemeClr val="accent1"/>
                </a:solidFill>
                <a:latin typeface="Consolas" pitchFamily="49" charset="0"/>
              </a:rPr>
              <a:t> </a:t>
            </a:r>
            <a:r>
              <a:rPr lang="pl-PL" dirty="0" err="1" smtClean="0">
                <a:latin typeface="Consolas" pitchFamily="49" charset="0"/>
              </a:rPr>
              <a:t>User</a:t>
            </a:r>
            <a:r>
              <a:rPr lang="pl-PL" dirty="0" smtClean="0">
                <a:latin typeface="Consolas" pitchFamily="49" charset="0"/>
              </a:rPr>
              <a:t> </a:t>
            </a:r>
            <a:r>
              <a:rPr lang="pl-PL" dirty="0" smtClean="0">
                <a:latin typeface="Consolas" pitchFamily="49" charset="0"/>
              </a:rPr>
              <a:t>{</a:t>
            </a:r>
          </a:p>
          <a:p>
            <a:endParaRPr lang="pl-PL" dirty="0" smtClean="0">
              <a:latin typeface="Consolas" pitchFamily="49" charset="0"/>
            </a:endParaRPr>
          </a:p>
          <a:p>
            <a:r>
              <a:rPr lang="pl-PL" dirty="0" smtClean="0">
                <a:latin typeface="Consolas" pitchFamily="49" charset="0"/>
              </a:rPr>
              <a:t>  </a:t>
            </a:r>
            <a:r>
              <a:rPr lang="pl-PL" b="1" dirty="0" err="1" smtClean="0">
                <a:solidFill>
                  <a:schemeClr val="accent1"/>
                </a:solidFill>
                <a:latin typeface="Consolas" pitchFamily="49" charset="0"/>
              </a:rPr>
              <a:t>protected</a:t>
            </a:r>
            <a:r>
              <a:rPr lang="pl-PL" dirty="0" smtClean="0">
                <a:latin typeface="Consolas" pitchFamily="49" charset="0"/>
              </a:rPr>
              <a:t> </a:t>
            </a:r>
            <a:r>
              <a:rPr lang="pl-PL" dirty="0" err="1" smtClean="0">
                <a:latin typeface="Consolas" pitchFamily="49" charset="0"/>
              </a:rPr>
              <a:t>String</a:t>
            </a:r>
            <a:r>
              <a:rPr lang="pl-PL" dirty="0" smtClean="0">
                <a:latin typeface="Consolas" pitchFamily="49" charset="0"/>
              </a:rPr>
              <a:t> login;</a:t>
            </a:r>
          </a:p>
          <a:p>
            <a:r>
              <a:rPr lang="pl-PL" dirty="0" smtClean="0">
                <a:latin typeface="Consolas" pitchFamily="49" charset="0"/>
              </a:rPr>
              <a:t>  </a:t>
            </a:r>
            <a:r>
              <a:rPr lang="pl-PL" b="1" dirty="0" err="1" smtClean="0">
                <a:solidFill>
                  <a:schemeClr val="accent1"/>
                </a:solidFill>
                <a:latin typeface="Consolas" pitchFamily="49" charset="0"/>
              </a:rPr>
              <a:t>protected</a:t>
            </a:r>
            <a:r>
              <a:rPr lang="pl-PL" dirty="0" smtClean="0">
                <a:latin typeface="Consolas" pitchFamily="49" charset="0"/>
              </a:rPr>
              <a:t> </a:t>
            </a:r>
            <a:r>
              <a:rPr lang="pl-PL" dirty="0" err="1" smtClean="0">
                <a:latin typeface="Consolas" pitchFamily="49" charset="0"/>
              </a:rPr>
              <a:t>String</a:t>
            </a:r>
            <a:r>
              <a:rPr lang="pl-PL" dirty="0" smtClean="0">
                <a:latin typeface="Consolas" pitchFamily="49" charset="0"/>
              </a:rPr>
              <a:t> </a:t>
            </a:r>
            <a:r>
              <a:rPr lang="pl-PL" dirty="0" err="1" smtClean="0">
                <a:latin typeface="Consolas" pitchFamily="49" charset="0"/>
              </a:rPr>
              <a:t>password</a:t>
            </a:r>
            <a:r>
              <a:rPr lang="pl-PL" dirty="0" smtClean="0">
                <a:latin typeface="Consolas" pitchFamily="49" charset="0"/>
              </a:rPr>
              <a:t>;</a:t>
            </a:r>
          </a:p>
          <a:p>
            <a:r>
              <a:rPr lang="pl-PL" dirty="0" smtClean="0">
                <a:latin typeface="Consolas" pitchFamily="49" charset="0"/>
              </a:rPr>
              <a:t>  </a:t>
            </a:r>
            <a:r>
              <a:rPr lang="pl-PL" b="1" dirty="0" err="1" smtClean="0">
                <a:solidFill>
                  <a:schemeClr val="accent1"/>
                </a:solidFill>
                <a:latin typeface="Consolas" pitchFamily="49" charset="0"/>
              </a:rPr>
              <a:t>protected</a:t>
            </a:r>
            <a:r>
              <a:rPr lang="pl-PL" dirty="0" smtClean="0">
                <a:latin typeface="Consolas" pitchFamily="49" charset="0"/>
              </a:rPr>
              <a:t> List </a:t>
            </a:r>
            <a:r>
              <a:rPr lang="pl-PL" dirty="0" err="1" smtClean="0">
                <a:latin typeface="Consolas" pitchFamily="49" charset="0"/>
              </a:rPr>
              <a:t>modules</a:t>
            </a:r>
            <a:r>
              <a:rPr lang="pl-PL" dirty="0" smtClean="0">
                <a:latin typeface="Consolas" pitchFamily="49" charset="0"/>
              </a:rPr>
              <a:t>;</a:t>
            </a:r>
          </a:p>
          <a:p>
            <a:endParaRPr lang="pl-PL" dirty="0" smtClean="0">
              <a:latin typeface="Consolas" pitchFamily="49" charset="0"/>
            </a:endParaRPr>
          </a:p>
          <a:p>
            <a:r>
              <a:rPr lang="pl-PL" dirty="0" smtClean="0">
                <a:latin typeface="Consolas" pitchFamily="49" charset="0"/>
              </a:rPr>
              <a:t>  </a:t>
            </a:r>
            <a:r>
              <a:rPr lang="pl-PL" b="1" dirty="0" smtClean="0">
                <a:solidFill>
                  <a:schemeClr val="accent1"/>
                </a:solidFill>
                <a:latin typeface="Consolas" pitchFamily="49" charset="0"/>
              </a:rPr>
              <a:t>public</a:t>
            </a:r>
            <a:r>
              <a:rPr lang="pl-PL" dirty="0" smtClean="0">
                <a:latin typeface="Consolas" pitchFamily="49" charset="0"/>
              </a:rPr>
              <a:t> </a:t>
            </a:r>
            <a:r>
              <a:rPr lang="pl-PL" b="1" dirty="0" err="1" smtClean="0">
                <a:solidFill>
                  <a:schemeClr val="accent1"/>
                </a:solidFill>
                <a:latin typeface="Consolas" pitchFamily="49" charset="0"/>
              </a:rPr>
              <a:t>void</a:t>
            </a:r>
            <a:r>
              <a:rPr lang="pl-PL" dirty="0" smtClean="0">
                <a:latin typeface="Consolas" pitchFamily="49" charset="0"/>
              </a:rPr>
              <a:t> </a:t>
            </a:r>
            <a:r>
              <a:rPr lang="pl-PL" dirty="0" err="1" smtClean="0">
                <a:latin typeface="Consolas" pitchFamily="49" charset="0"/>
              </a:rPr>
              <a:t>addAccessToModule</a:t>
            </a:r>
            <a:r>
              <a:rPr lang="pl-PL" dirty="0" smtClean="0">
                <a:latin typeface="Consolas" pitchFamily="49" charset="0"/>
              </a:rPr>
              <a:t>(Module </a:t>
            </a:r>
            <a:r>
              <a:rPr lang="pl-PL" dirty="0" err="1" smtClean="0">
                <a:latin typeface="Consolas" pitchFamily="49" charset="0"/>
              </a:rPr>
              <a:t>module</a:t>
            </a:r>
            <a:r>
              <a:rPr lang="pl-PL" dirty="0" smtClean="0">
                <a:latin typeface="Consolas" pitchFamily="49" charset="0"/>
              </a:rPr>
              <a:t>) {</a:t>
            </a:r>
          </a:p>
          <a:p>
            <a:r>
              <a:rPr lang="pl-PL" dirty="0" smtClean="0">
                <a:latin typeface="Consolas" pitchFamily="49" charset="0"/>
              </a:rPr>
              <a:t>      </a:t>
            </a:r>
            <a:r>
              <a:rPr lang="pl-PL" dirty="0" err="1" smtClean="0">
                <a:latin typeface="Consolas" pitchFamily="49" charset="0"/>
              </a:rPr>
              <a:t>modules.add</a:t>
            </a:r>
            <a:r>
              <a:rPr lang="pl-PL" dirty="0" smtClean="0">
                <a:latin typeface="Consolas" pitchFamily="49" charset="0"/>
              </a:rPr>
              <a:t>(module);</a:t>
            </a:r>
          </a:p>
          <a:p>
            <a:r>
              <a:rPr lang="pl-PL" dirty="0" smtClean="0">
                <a:latin typeface="Consolas" pitchFamily="49" charset="0"/>
              </a:rPr>
              <a:t>  }</a:t>
            </a:r>
          </a:p>
          <a:p>
            <a:endParaRPr lang="pl-PL" dirty="0" smtClean="0">
              <a:latin typeface="Consolas" pitchFamily="49" charset="0"/>
            </a:endParaRPr>
          </a:p>
          <a:p>
            <a:r>
              <a:rPr lang="pl-PL" dirty="0" smtClean="0">
                <a:latin typeface="Consolas" pitchFamily="49" charset="0"/>
              </a:rPr>
              <a:t>  </a:t>
            </a:r>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boolean</a:t>
            </a:r>
            <a:r>
              <a:rPr lang="pl-PL" b="1" dirty="0" smtClean="0">
                <a:solidFill>
                  <a:schemeClr val="accent1"/>
                </a:solidFill>
                <a:latin typeface="Consolas" pitchFamily="49" charset="0"/>
              </a:rPr>
              <a:t> </a:t>
            </a:r>
            <a:r>
              <a:rPr lang="pl-PL" dirty="0" err="1" smtClean="0">
                <a:latin typeface="Consolas" pitchFamily="49" charset="0"/>
              </a:rPr>
              <a:t>canAccess</a:t>
            </a:r>
            <a:r>
              <a:rPr lang="pl-PL" dirty="0" smtClean="0">
                <a:latin typeface="Consolas" pitchFamily="49" charset="0"/>
              </a:rPr>
              <a:t>(Module </a:t>
            </a:r>
            <a:r>
              <a:rPr lang="pl-PL" dirty="0" err="1" smtClean="0">
                <a:latin typeface="Consolas" pitchFamily="49" charset="0"/>
              </a:rPr>
              <a:t>module</a:t>
            </a:r>
            <a:r>
              <a:rPr lang="pl-PL" dirty="0" smtClean="0">
                <a:latin typeface="Consolas" pitchFamily="49" charset="0"/>
              </a:rPr>
              <a:t>) {</a:t>
            </a:r>
          </a:p>
          <a:p>
            <a:r>
              <a:rPr lang="pl-PL" dirty="0" smtClean="0">
                <a:latin typeface="Consolas" pitchFamily="49" charset="0"/>
              </a:rPr>
              <a:t>      </a:t>
            </a:r>
            <a:r>
              <a:rPr lang="pl-PL" b="1" dirty="0" smtClean="0">
                <a:solidFill>
                  <a:schemeClr val="accent1"/>
                </a:solidFill>
                <a:latin typeface="Consolas" pitchFamily="49" charset="0"/>
              </a:rPr>
              <a:t>return</a:t>
            </a:r>
            <a:r>
              <a:rPr lang="pl-PL" dirty="0" smtClean="0">
                <a:latin typeface="Consolas" pitchFamily="49" charset="0"/>
              </a:rPr>
              <a:t> </a:t>
            </a:r>
            <a:r>
              <a:rPr lang="pl-PL" dirty="0" err="1" smtClean="0">
                <a:latin typeface="Consolas" pitchFamily="49" charset="0"/>
              </a:rPr>
              <a:t>modules.contains</a:t>
            </a:r>
            <a:r>
              <a:rPr lang="pl-PL" dirty="0" smtClean="0">
                <a:latin typeface="Consolas" pitchFamily="49" charset="0"/>
              </a:rPr>
              <a:t>(module);</a:t>
            </a:r>
            <a:endParaRPr lang="pl-PL" dirty="0" smtClean="0">
              <a:latin typeface="Consolas" pitchFamily="49" charset="0"/>
            </a:endParaRPr>
          </a:p>
          <a:p>
            <a:r>
              <a:rPr lang="pl-PL" dirty="0" smtClean="0">
                <a:latin typeface="Consolas" pitchFamily="49" charset="0"/>
              </a:rPr>
              <a:t>  }</a:t>
            </a:r>
          </a:p>
          <a:p>
            <a:endParaRPr lang="pl-PL" dirty="0" smtClean="0">
              <a:latin typeface="Consolas" pitchFamily="49"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539552" y="836712"/>
            <a:ext cx="7272808" cy="4247317"/>
          </a:xfrm>
          <a:prstGeom prst="rect">
            <a:avLst/>
          </a:prstGeom>
        </p:spPr>
        <p:txBody>
          <a:bodyPr wrap="square">
            <a:spAutoFit/>
          </a:bodyPr>
          <a:lstStyle/>
          <a:p>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class</a:t>
            </a:r>
            <a:r>
              <a:rPr lang="pl-PL" b="1" dirty="0" smtClean="0">
                <a:solidFill>
                  <a:schemeClr val="accent1"/>
                </a:solidFill>
                <a:latin typeface="Consolas" pitchFamily="49" charset="0"/>
              </a:rPr>
              <a:t> </a:t>
            </a:r>
            <a:r>
              <a:rPr lang="pl-PL" dirty="0" err="1" smtClean="0">
                <a:latin typeface="Consolas" pitchFamily="49" charset="0"/>
              </a:rPr>
              <a:t>Admin</a:t>
            </a:r>
            <a:r>
              <a:rPr lang="pl-PL" dirty="0" smtClean="0">
                <a:latin typeface="Consolas" pitchFamily="49" charset="0"/>
              </a:rPr>
              <a:t> </a:t>
            </a:r>
            <a:r>
              <a:rPr lang="pl-PL" b="1" dirty="0" err="1" smtClean="0">
                <a:solidFill>
                  <a:schemeClr val="accent1"/>
                </a:solidFill>
                <a:latin typeface="Consolas" pitchFamily="49" charset="0"/>
              </a:rPr>
              <a:t>extends</a:t>
            </a:r>
            <a:r>
              <a:rPr lang="pl-PL" dirty="0" smtClean="0">
                <a:latin typeface="Consolas" pitchFamily="49" charset="0"/>
              </a:rPr>
              <a:t> </a:t>
            </a:r>
            <a:r>
              <a:rPr lang="pl-PL" dirty="0" err="1" smtClean="0">
                <a:latin typeface="Consolas" pitchFamily="49" charset="0"/>
              </a:rPr>
              <a:t>User</a:t>
            </a:r>
            <a:r>
              <a:rPr lang="pl-PL" dirty="0" smtClean="0">
                <a:latin typeface="Consolas" pitchFamily="49" charset="0"/>
              </a:rPr>
              <a:t> {</a:t>
            </a:r>
          </a:p>
          <a:p>
            <a:r>
              <a:rPr lang="pl-PL" dirty="0" smtClean="0">
                <a:latin typeface="Consolas" pitchFamily="49" charset="0"/>
              </a:rPr>
              <a:t>  </a:t>
            </a:r>
            <a:r>
              <a:rPr lang="pl-PL" b="1" dirty="0" err="1" smtClean="0">
                <a:solidFill>
                  <a:schemeClr val="accent1"/>
                </a:solidFill>
                <a:latin typeface="Consolas" pitchFamily="49" charset="0"/>
              </a:rPr>
              <a:t>private</a:t>
            </a:r>
            <a:r>
              <a:rPr lang="pl-PL" dirty="0" smtClean="0">
                <a:latin typeface="Consolas" pitchFamily="49" charset="0"/>
              </a:rPr>
              <a:t> List </a:t>
            </a:r>
            <a:r>
              <a:rPr lang="pl-PL" dirty="0" err="1" smtClean="0">
                <a:latin typeface="Consolas" pitchFamily="49" charset="0"/>
              </a:rPr>
              <a:t>administeredModules</a:t>
            </a:r>
            <a:r>
              <a:rPr lang="pl-PL" dirty="0" smtClean="0">
                <a:latin typeface="Consolas" pitchFamily="49" charset="0"/>
              </a:rPr>
              <a:t>;</a:t>
            </a:r>
          </a:p>
          <a:p>
            <a:endParaRPr lang="pl-PL" dirty="0" smtClean="0">
              <a:latin typeface="Consolas" pitchFamily="49" charset="0"/>
            </a:endParaRPr>
          </a:p>
          <a:p>
            <a:r>
              <a:rPr lang="pl-PL" dirty="0" smtClean="0">
                <a:latin typeface="Consolas" pitchFamily="49" charset="0"/>
              </a:rPr>
              <a:t>  </a:t>
            </a:r>
            <a:r>
              <a:rPr lang="pl-PL" b="1" dirty="0" smtClean="0">
                <a:solidFill>
                  <a:schemeClr val="accent1"/>
                </a:solidFill>
                <a:latin typeface="Consolas" pitchFamily="49" charset="0"/>
              </a:rPr>
              <a:t>public </a:t>
            </a:r>
            <a:r>
              <a:rPr lang="pl-PL" b="1" dirty="0" err="1" smtClean="0">
                <a:solidFill>
                  <a:schemeClr val="accent1"/>
                </a:solidFill>
                <a:latin typeface="Consolas" pitchFamily="49" charset="0"/>
              </a:rPr>
              <a:t>boolean</a:t>
            </a:r>
            <a:r>
              <a:rPr lang="pl-PL" b="1" dirty="0" smtClean="0">
                <a:solidFill>
                  <a:schemeClr val="accent1"/>
                </a:solidFill>
                <a:latin typeface="Consolas" pitchFamily="49" charset="0"/>
              </a:rPr>
              <a:t> </a:t>
            </a:r>
            <a:r>
              <a:rPr lang="pl-PL" dirty="0" err="1" smtClean="0">
                <a:latin typeface="Consolas" pitchFamily="49" charset="0"/>
              </a:rPr>
              <a:t>canAccess</a:t>
            </a:r>
            <a:r>
              <a:rPr lang="pl-PL" dirty="0" smtClean="0">
                <a:latin typeface="Consolas" pitchFamily="49" charset="0"/>
              </a:rPr>
              <a:t>(Module </a:t>
            </a:r>
            <a:r>
              <a:rPr lang="pl-PL" dirty="0" err="1" smtClean="0">
                <a:latin typeface="Consolas" pitchFamily="49" charset="0"/>
              </a:rPr>
              <a:t>module</a:t>
            </a:r>
            <a:r>
              <a:rPr lang="pl-PL" dirty="0" smtClean="0">
                <a:latin typeface="Consolas" pitchFamily="49" charset="0"/>
              </a:rPr>
              <a:t>) {</a:t>
            </a:r>
          </a:p>
          <a:p>
            <a:r>
              <a:rPr lang="pl-PL" dirty="0" smtClean="0">
                <a:latin typeface="Consolas" pitchFamily="49" charset="0"/>
              </a:rPr>
              <a:t>      </a:t>
            </a:r>
            <a:r>
              <a:rPr lang="pl-PL" b="1" dirty="0" smtClean="0">
                <a:solidFill>
                  <a:schemeClr val="accent1"/>
                </a:solidFill>
                <a:latin typeface="Consolas" pitchFamily="49" charset="0"/>
              </a:rPr>
              <a:t>return</a:t>
            </a:r>
            <a:r>
              <a:rPr lang="pl-PL" dirty="0" smtClean="0">
                <a:latin typeface="Consolas" pitchFamily="49" charset="0"/>
              </a:rPr>
              <a:t> </a:t>
            </a:r>
            <a:r>
              <a:rPr lang="pl-PL" dirty="0" err="1" smtClean="0">
                <a:latin typeface="Consolas" pitchFamily="49" charset="0"/>
              </a:rPr>
              <a:t>administeredModules.contains</a:t>
            </a:r>
            <a:r>
              <a:rPr lang="pl-PL" dirty="0" smtClean="0">
                <a:latin typeface="Consolas" pitchFamily="49" charset="0"/>
              </a:rPr>
              <a:t>(module);</a:t>
            </a:r>
            <a:endParaRPr lang="pl-PL" dirty="0" smtClean="0">
              <a:latin typeface="Consolas" pitchFamily="49" charset="0"/>
            </a:endParaRPr>
          </a:p>
          <a:p>
            <a:r>
              <a:rPr lang="pl-PL" dirty="0" smtClean="0">
                <a:latin typeface="Consolas" pitchFamily="49" charset="0"/>
              </a:rPr>
              <a:t>  }</a:t>
            </a:r>
            <a:endParaRPr lang="pl-PL" dirty="0" smtClean="0">
              <a:latin typeface="Consolas" pitchFamily="49" charset="0"/>
            </a:endParaRPr>
          </a:p>
          <a:p>
            <a:r>
              <a:rPr lang="pl-PL" dirty="0" smtClean="0">
                <a:latin typeface="Consolas" pitchFamily="49" charset="0"/>
              </a:rPr>
              <a:t>}</a:t>
            </a:r>
          </a:p>
          <a:p>
            <a:endParaRPr lang="pl-PL" dirty="0" smtClean="0">
              <a:latin typeface="Consolas" pitchFamily="49" charset="0"/>
              <a:cs typeface="Consolas" pitchFamily="49" charset="0"/>
            </a:endParaRPr>
          </a:p>
          <a:p>
            <a:r>
              <a:rPr lang="pl-PL" b="1" dirty="0" smtClean="0">
                <a:solidFill>
                  <a:schemeClr val="accent1"/>
                </a:solidFill>
                <a:latin typeface="Consolas" pitchFamily="49" charset="0"/>
                <a:cs typeface="Consolas" pitchFamily="49" charset="0"/>
              </a:rPr>
              <a:t>public </a:t>
            </a:r>
            <a:r>
              <a:rPr lang="pl-PL" b="1" dirty="0" err="1" smtClean="0">
                <a:solidFill>
                  <a:schemeClr val="accent1"/>
                </a:solidFill>
                <a:latin typeface="Consolas" pitchFamily="49" charset="0"/>
                <a:cs typeface="Consolas" pitchFamily="49" charset="0"/>
              </a:rPr>
              <a:t>void</a:t>
            </a:r>
            <a:r>
              <a:rPr lang="pl-PL" b="1" dirty="0" smtClean="0">
                <a:solidFill>
                  <a:schemeClr val="accent1"/>
                </a:solidFill>
                <a:latin typeface="Consolas" pitchFamily="49" charset="0"/>
                <a:cs typeface="Consolas" pitchFamily="49" charset="0"/>
              </a:rPr>
              <a:t> </a:t>
            </a:r>
            <a:r>
              <a:rPr lang="pl-PL" dirty="0" err="1" smtClean="0">
                <a:latin typeface="Consolas" pitchFamily="49" charset="0"/>
                <a:cs typeface="Consolas" pitchFamily="49" charset="0"/>
              </a:rPr>
              <a:t>subscribeToEvents</a:t>
            </a:r>
            <a:r>
              <a:rPr lang="pl-PL" dirty="0" smtClean="0">
                <a:latin typeface="Consolas" pitchFamily="49" charset="0"/>
                <a:cs typeface="Consolas" pitchFamily="49" charset="0"/>
              </a:rPr>
              <a:t>(</a:t>
            </a:r>
            <a:r>
              <a:rPr lang="pl-PL" dirty="0" err="1" smtClean="0">
                <a:latin typeface="Consolas" pitchFamily="49" charset="0"/>
                <a:cs typeface="Consolas" pitchFamily="49" charset="0"/>
              </a:rPr>
              <a:t>User</a:t>
            </a:r>
            <a:r>
              <a:rPr lang="pl-PL" dirty="0" smtClean="0">
                <a:latin typeface="Consolas" pitchFamily="49" charset="0"/>
                <a:cs typeface="Consolas" pitchFamily="49" charset="0"/>
              </a:rPr>
              <a:t> </a:t>
            </a:r>
            <a:r>
              <a:rPr lang="pl-PL" dirty="0" err="1" smtClean="0">
                <a:latin typeface="Consolas" pitchFamily="49" charset="0"/>
                <a:cs typeface="Consolas" pitchFamily="49" charset="0"/>
              </a:rPr>
              <a:t>user</a:t>
            </a:r>
            <a:r>
              <a:rPr lang="pl-PL" dirty="0" smtClean="0">
                <a:latin typeface="Consolas" pitchFamily="49" charset="0"/>
                <a:cs typeface="Consolas" pitchFamily="49" charset="0"/>
              </a:rPr>
              <a:t>, Module </a:t>
            </a:r>
            <a:r>
              <a:rPr lang="pl-PL" dirty="0" err="1" smtClean="0">
                <a:latin typeface="Consolas" pitchFamily="49" charset="0"/>
                <a:cs typeface="Consolas" pitchFamily="49" charset="0"/>
              </a:rPr>
              <a:t>module</a:t>
            </a:r>
            <a:r>
              <a:rPr lang="pl-PL" dirty="0" smtClean="0">
                <a:latin typeface="Consolas" pitchFamily="49" charset="0"/>
                <a:cs typeface="Consolas" pitchFamily="49" charset="0"/>
              </a:rPr>
              <a:t>) {       </a:t>
            </a:r>
          </a:p>
          <a:p>
            <a:r>
              <a:rPr lang="pl-PL" dirty="0" smtClean="0">
                <a:latin typeface="Consolas" pitchFamily="49" charset="0"/>
                <a:cs typeface="Consolas" pitchFamily="49" charset="0"/>
              </a:rPr>
              <a:t>   </a:t>
            </a:r>
            <a:r>
              <a:rPr lang="pl-PL" b="1" dirty="0" err="1" smtClean="0">
                <a:solidFill>
                  <a:schemeClr val="accent1"/>
                </a:solidFill>
                <a:latin typeface="Consolas" pitchFamily="49" charset="0"/>
                <a:cs typeface="Consolas" pitchFamily="49" charset="0"/>
              </a:rPr>
              <a:t>if</a:t>
            </a:r>
            <a:r>
              <a:rPr lang="pl-PL" dirty="0" smtClean="0">
                <a:latin typeface="Consolas" pitchFamily="49" charset="0"/>
                <a:cs typeface="Consolas" pitchFamily="49" charset="0"/>
              </a:rPr>
              <a:t> (! </a:t>
            </a:r>
            <a:r>
              <a:rPr lang="pl-PL" dirty="0" err="1" smtClean="0">
                <a:latin typeface="Consolas" pitchFamily="49" charset="0"/>
                <a:cs typeface="Consolas" pitchFamily="49" charset="0"/>
              </a:rPr>
              <a:t>user.canAccess</a:t>
            </a:r>
            <a:r>
              <a:rPr lang="pl-PL" dirty="0" smtClean="0">
                <a:latin typeface="Consolas" pitchFamily="49" charset="0"/>
                <a:cs typeface="Consolas" pitchFamily="49" charset="0"/>
              </a:rPr>
              <a:t>(module)) {</a:t>
            </a:r>
          </a:p>
          <a:p>
            <a:r>
              <a:rPr lang="pl-PL" dirty="0" smtClean="0">
                <a:latin typeface="Consolas" pitchFamily="49" charset="0"/>
                <a:cs typeface="Consolas" pitchFamily="49" charset="0"/>
              </a:rPr>
              <a:t>       </a:t>
            </a:r>
            <a:r>
              <a:rPr lang="pl-PL" dirty="0" err="1" smtClean="0">
                <a:latin typeface="Consolas" pitchFamily="49" charset="0"/>
                <a:cs typeface="Consolas" pitchFamily="49" charset="0"/>
              </a:rPr>
              <a:t>user.addAccessToModule</a:t>
            </a:r>
            <a:r>
              <a:rPr lang="pl-PL" dirty="0" smtClean="0">
                <a:latin typeface="Consolas" pitchFamily="49" charset="0"/>
                <a:cs typeface="Consolas" pitchFamily="49" charset="0"/>
              </a:rPr>
              <a:t>(module);</a:t>
            </a:r>
          </a:p>
          <a:p>
            <a:r>
              <a:rPr lang="pl-PL" dirty="0" smtClean="0">
                <a:latin typeface="Consolas" pitchFamily="49" charset="0"/>
                <a:cs typeface="Consolas" pitchFamily="49" charset="0"/>
              </a:rPr>
              <a:t>   }</a:t>
            </a:r>
          </a:p>
          <a:p>
            <a:r>
              <a:rPr lang="pl-PL" dirty="0" smtClean="0">
                <a:latin typeface="Consolas" pitchFamily="49" charset="0"/>
                <a:cs typeface="Consolas" pitchFamily="49" charset="0"/>
              </a:rPr>
              <a:t>   </a:t>
            </a:r>
            <a:r>
              <a:rPr lang="pl-PL" dirty="0" err="1" smtClean="0">
                <a:latin typeface="Consolas" pitchFamily="49" charset="0"/>
                <a:cs typeface="Consolas" pitchFamily="49" charset="0"/>
              </a:rPr>
              <a:t>module.sendEventsTo</a:t>
            </a:r>
            <a:r>
              <a:rPr lang="pl-PL" dirty="0" smtClean="0">
                <a:latin typeface="Consolas" pitchFamily="49" charset="0"/>
                <a:cs typeface="Consolas" pitchFamily="49" charset="0"/>
              </a:rPr>
              <a:t>(</a:t>
            </a:r>
            <a:r>
              <a:rPr lang="pl-PL" dirty="0" err="1" smtClean="0">
                <a:latin typeface="Consolas" pitchFamily="49" charset="0"/>
                <a:cs typeface="Consolas" pitchFamily="49" charset="0"/>
              </a:rPr>
              <a:t>user</a:t>
            </a:r>
            <a:r>
              <a:rPr lang="pl-PL" dirty="0" smtClean="0">
                <a:latin typeface="Consolas" pitchFamily="49" charset="0"/>
                <a:cs typeface="Consolas" pitchFamily="49" charset="0"/>
              </a:rPr>
              <a:t>);</a:t>
            </a:r>
          </a:p>
          <a:p>
            <a:r>
              <a:rPr lang="pl-PL" dirty="0" smtClean="0">
                <a:latin typeface="Consolas" pitchFamily="49" charset="0"/>
                <a:cs typeface="Consolas" pitchFamily="49" charset="0"/>
              </a:rPr>
              <a:t>}</a:t>
            </a:r>
            <a:endParaRPr lang="pl-PL" dirty="0">
              <a:latin typeface="Consolas" pitchFamily="49" charset="0"/>
              <a:cs typeface="Consolas" pitchFamily="49"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LSP</a:t>
            </a:r>
            <a:endParaRPr lang="pl-PL" dirty="0"/>
          </a:p>
        </p:txBody>
      </p:sp>
      <p:sp>
        <p:nvSpPr>
          <p:cNvPr id="3" name="Symbol zastępczy zawartości 2"/>
          <p:cNvSpPr>
            <a:spLocks noGrp="1"/>
          </p:cNvSpPr>
          <p:nvPr>
            <p:ph idx="1"/>
          </p:nvPr>
        </p:nvSpPr>
        <p:spPr/>
        <p:txBody>
          <a:bodyPr/>
          <a:lstStyle/>
          <a:p>
            <a:r>
              <a:rPr lang="pl-PL" dirty="0" smtClean="0"/>
              <a:t>Design </a:t>
            </a:r>
            <a:r>
              <a:rPr lang="pl-PL" dirty="0" smtClean="0"/>
              <a:t>by </a:t>
            </a:r>
            <a:r>
              <a:rPr lang="pl-PL" dirty="0" err="1" smtClean="0"/>
              <a:t>Contract</a:t>
            </a:r>
            <a:r>
              <a:rPr lang="pl-PL" dirty="0" smtClean="0"/>
              <a:t>. Klasy definiują warunki wejściowe i </a:t>
            </a:r>
            <a:r>
              <a:rPr lang="pl-PL" dirty="0" smtClean="0"/>
              <a:t>wyjściowe metod</a:t>
            </a:r>
          </a:p>
          <a:p>
            <a:r>
              <a:rPr lang="pl-PL" dirty="0" smtClean="0"/>
              <a:t>Odpowiednia dokumentacja.</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ISP – </a:t>
            </a:r>
            <a:r>
              <a:rPr lang="pl-PL" dirty="0" err="1" smtClean="0"/>
              <a:t>Interface</a:t>
            </a:r>
            <a:r>
              <a:rPr lang="pl-PL" dirty="0" smtClean="0"/>
              <a:t> </a:t>
            </a:r>
            <a:r>
              <a:rPr lang="pl-PL" dirty="0" err="1" smtClean="0"/>
              <a:t>Segregation</a:t>
            </a:r>
            <a:r>
              <a:rPr lang="pl-PL" dirty="0" smtClean="0"/>
              <a:t> </a:t>
            </a:r>
            <a:r>
              <a:rPr lang="pl-PL" dirty="0" err="1" smtClean="0"/>
              <a:t>Principle</a:t>
            </a:r>
            <a:endParaRPr lang="pl-PL" dirty="0"/>
          </a:p>
        </p:txBody>
      </p:sp>
      <p:sp>
        <p:nvSpPr>
          <p:cNvPr id="3" name="Symbol zastępczy zawartości 2"/>
          <p:cNvSpPr>
            <a:spLocks noGrp="1"/>
          </p:cNvSpPr>
          <p:nvPr>
            <p:ph idx="1"/>
          </p:nvPr>
        </p:nvSpPr>
        <p:spPr/>
        <p:txBody>
          <a:bodyPr/>
          <a:lstStyle/>
          <a:p>
            <a:r>
              <a:rPr lang="pl-PL" dirty="0" smtClean="0"/>
              <a:t>Klienci nie powinni być zmuszani do bycia zależnymi od metod, których nie używają.</a:t>
            </a:r>
          </a:p>
          <a:p>
            <a:r>
              <a:rPr lang="pl-PL" dirty="0" smtClean="0"/>
              <a:t>Likwiduje „grube” interfejsy</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SRP – Single </a:t>
            </a:r>
            <a:r>
              <a:rPr lang="pl-PL" dirty="0" err="1" smtClean="0"/>
              <a:t>Resposibility</a:t>
            </a:r>
            <a:r>
              <a:rPr lang="pl-PL" dirty="0" smtClean="0"/>
              <a:t> </a:t>
            </a:r>
            <a:r>
              <a:rPr lang="pl-PL" dirty="0" err="1" smtClean="0"/>
              <a:t>Principle</a:t>
            </a:r>
            <a:endParaRPr lang="pl-PL" dirty="0"/>
          </a:p>
        </p:txBody>
      </p:sp>
      <p:sp>
        <p:nvSpPr>
          <p:cNvPr id="3" name="Content Placeholder 2"/>
          <p:cNvSpPr>
            <a:spLocks noGrp="1"/>
          </p:cNvSpPr>
          <p:nvPr>
            <p:ph idx="1"/>
          </p:nvPr>
        </p:nvSpPr>
        <p:spPr/>
        <p:txBody>
          <a:bodyPr/>
          <a:lstStyle/>
          <a:p>
            <a:r>
              <a:rPr lang="pl-PL" dirty="0" smtClean="0"/>
              <a:t>Jeden powód do zmian!</a:t>
            </a:r>
          </a:p>
          <a:p>
            <a:r>
              <a:rPr lang="pl-PL" dirty="0" smtClean="0"/>
              <a:t>Pozwala na separację poszczególnych modułów</a:t>
            </a:r>
          </a:p>
          <a:p>
            <a:r>
              <a:rPr lang="pl-PL" dirty="0" smtClean="0"/>
              <a:t>Jest jedną z najprostszych zasad ale jedną z najtrudniejszych do poprawnego zastosowania</a:t>
            </a:r>
          </a:p>
          <a:p>
            <a:r>
              <a:rPr lang="pl-PL" dirty="0" smtClean="0"/>
              <a:t>Szukanie i separacja odpowiedzialności jest tak naprawdę wszystkim o co chodzi w tworzeniu oprogramowania</a:t>
            </a:r>
          </a:p>
          <a:p>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2286000" y="58847"/>
            <a:ext cx="4572000" cy="6740307"/>
          </a:xfrm>
          <a:prstGeom prst="rect">
            <a:avLst/>
          </a:prstGeom>
        </p:spPr>
        <p:txBody>
          <a:bodyPr>
            <a:spAutoFit/>
          </a:bodyPr>
          <a:lstStyle/>
          <a:p>
            <a:r>
              <a:rPr lang="pl-PL" dirty="0" err="1" smtClean="0"/>
              <a:t>interface</a:t>
            </a:r>
            <a:r>
              <a:rPr lang="pl-PL" dirty="0" smtClean="0"/>
              <a:t> </a:t>
            </a:r>
            <a:r>
              <a:rPr lang="pl-PL" dirty="0" err="1" smtClean="0"/>
              <a:t>IWorker</a:t>
            </a:r>
            <a:endParaRPr lang="pl-PL" dirty="0" smtClean="0"/>
          </a:p>
          <a:p>
            <a:r>
              <a:rPr lang="pl-PL" dirty="0" smtClean="0"/>
              <a:t>{</a:t>
            </a:r>
          </a:p>
          <a:p>
            <a:r>
              <a:rPr lang="pl-PL" dirty="0" smtClean="0"/>
              <a:t>    </a:t>
            </a:r>
            <a:r>
              <a:rPr lang="pl-PL" dirty="0" err="1" smtClean="0"/>
              <a:t>void</a:t>
            </a:r>
            <a:r>
              <a:rPr lang="pl-PL" dirty="0" smtClean="0"/>
              <a:t> </a:t>
            </a:r>
            <a:r>
              <a:rPr lang="pl-PL" dirty="0" err="1" smtClean="0"/>
              <a:t>Work</a:t>
            </a:r>
            <a:r>
              <a:rPr lang="pl-PL" dirty="0" smtClean="0"/>
              <a:t>();</a:t>
            </a:r>
          </a:p>
          <a:p>
            <a:r>
              <a:rPr lang="pl-PL" dirty="0" smtClean="0"/>
              <a:t>    </a:t>
            </a:r>
            <a:r>
              <a:rPr lang="pl-PL" dirty="0" err="1" smtClean="0"/>
              <a:t>void</a:t>
            </a:r>
            <a:r>
              <a:rPr lang="pl-PL" dirty="0" smtClean="0"/>
              <a:t> </a:t>
            </a:r>
            <a:r>
              <a:rPr lang="pl-PL" dirty="0" err="1" smtClean="0"/>
              <a:t>Eat</a:t>
            </a:r>
            <a:r>
              <a:rPr lang="pl-PL" dirty="0" smtClean="0"/>
              <a:t>();</a:t>
            </a:r>
          </a:p>
          <a:p>
            <a:r>
              <a:rPr lang="pl-PL" dirty="0" smtClean="0"/>
              <a:t>}</a:t>
            </a:r>
          </a:p>
          <a:p>
            <a:r>
              <a:rPr lang="pl-PL" dirty="0" err="1" smtClean="0"/>
              <a:t>class</a:t>
            </a:r>
            <a:r>
              <a:rPr lang="pl-PL" dirty="0" smtClean="0"/>
              <a:t> </a:t>
            </a:r>
            <a:r>
              <a:rPr lang="pl-PL" dirty="0" err="1" smtClean="0"/>
              <a:t>Worker</a:t>
            </a:r>
            <a:r>
              <a:rPr lang="pl-PL" dirty="0" smtClean="0"/>
              <a:t>: </a:t>
            </a:r>
            <a:r>
              <a:rPr lang="pl-PL" dirty="0" err="1" smtClean="0"/>
              <a:t>IWorker</a:t>
            </a:r>
            <a:endParaRPr lang="pl-PL" dirty="0" smtClean="0"/>
          </a:p>
          <a:p>
            <a:r>
              <a:rPr lang="pl-PL" dirty="0" smtClean="0"/>
              <a:t>{</a:t>
            </a:r>
          </a:p>
          <a:p>
            <a:r>
              <a:rPr lang="pl-PL" dirty="0" smtClean="0"/>
              <a:t>    public </a:t>
            </a:r>
            <a:r>
              <a:rPr lang="pl-PL" dirty="0" err="1" smtClean="0"/>
              <a:t>void</a:t>
            </a:r>
            <a:r>
              <a:rPr lang="pl-PL" dirty="0" smtClean="0"/>
              <a:t> </a:t>
            </a:r>
            <a:r>
              <a:rPr lang="pl-PL" dirty="0" err="1" smtClean="0"/>
              <a:t>Work</a:t>
            </a:r>
            <a:r>
              <a:rPr lang="pl-PL" dirty="0" smtClean="0"/>
              <a:t>()</a:t>
            </a:r>
          </a:p>
          <a:p>
            <a:r>
              <a:rPr lang="pl-PL" dirty="0" smtClean="0"/>
              <a:t>    {</a:t>
            </a:r>
          </a:p>
          <a:p>
            <a:r>
              <a:rPr lang="pl-PL" dirty="0" smtClean="0"/>
              <a:t>    }</a:t>
            </a:r>
          </a:p>
          <a:p>
            <a:r>
              <a:rPr lang="pl-PL" dirty="0" smtClean="0"/>
              <a:t>    public </a:t>
            </a:r>
            <a:r>
              <a:rPr lang="pl-PL" dirty="0" err="1" smtClean="0"/>
              <a:t>void</a:t>
            </a:r>
            <a:r>
              <a:rPr lang="pl-PL" dirty="0" smtClean="0"/>
              <a:t> </a:t>
            </a:r>
            <a:r>
              <a:rPr lang="pl-PL" dirty="0" err="1" smtClean="0"/>
              <a:t>Eat</a:t>
            </a:r>
            <a:r>
              <a:rPr lang="pl-PL" dirty="0" smtClean="0"/>
              <a:t>()</a:t>
            </a:r>
          </a:p>
          <a:p>
            <a:r>
              <a:rPr lang="pl-PL" dirty="0" smtClean="0"/>
              <a:t>    {</a:t>
            </a:r>
          </a:p>
          <a:p>
            <a:r>
              <a:rPr lang="pl-PL" dirty="0" smtClean="0"/>
              <a:t>    }</a:t>
            </a:r>
          </a:p>
          <a:p>
            <a:r>
              <a:rPr lang="pl-PL" dirty="0" smtClean="0"/>
              <a:t>}</a:t>
            </a:r>
          </a:p>
          <a:p>
            <a:r>
              <a:rPr lang="pl-PL" dirty="0" err="1" smtClean="0"/>
              <a:t>class</a:t>
            </a:r>
            <a:r>
              <a:rPr lang="pl-PL" dirty="0" smtClean="0"/>
              <a:t> Robot: </a:t>
            </a:r>
            <a:r>
              <a:rPr lang="pl-PL" dirty="0" err="1" smtClean="0"/>
              <a:t>IWorker</a:t>
            </a:r>
            <a:endParaRPr lang="pl-PL" dirty="0" smtClean="0"/>
          </a:p>
          <a:p>
            <a:r>
              <a:rPr lang="pl-PL" dirty="0" smtClean="0"/>
              <a:t>{</a:t>
            </a:r>
          </a:p>
          <a:p>
            <a:r>
              <a:rPr lang="pl-PL" dirty="0" smtClean="0"/>
              <a:t>    public </a:t>
            </a:r>
            <a:r>
              <a:rPr lang="pl-PL" dirty="0" err="1" smtClean="0"/>
              <a:t>void</a:t>
            </a:r>
            <a:r>
              <a:rPr lang="pl-PL" dirty="0" smtClean="0"/>
              <a:t> </a:t>
            </a:r>
            <a:r>
              <a:rPr lang="pl-PL" dirty="0" err="1" smtClean="0"/>
              <a:t>Work</a:t>
            </a:r>
            <a:r>
              <a:rPr lang="pl-PL" dirty="0" smtClean="0"/>
              <a:t>()</a:t>
            </a:r>
          </a:p>
          <a:p>
            <a:r>
              <a:rPr lang="pl-PL" dirty="0" smtClean="0"/>
              <a:t>    {</a:t>
            </a:r>
          </a:p>
          <a:p>
            <a:r>
              <a:rPr lang="pl-PL" dirty="0" smtClean="0"/>
              <a:t>    }</a:t>
            </a:r>
          </a:p>
          <a:p>
            <a:r>
              <a:rPr lang="pl-PL" dirty="0" smtClean="0"/>
              <a:t>    public </a:t>
            </a:r>
            <a:r>
              <a:rPr lang="pl-PL" dirty="0" err="1" smtClean="0"/>
              <a:t>void</a:t>
            </a:r>
            <a:r>
              <a:rPr lang="pl-PL" dirty="0" smtClean="0"/>
              <a:t> </a:t>
            </a:r>
            <a:r>
              <a:rPr lang="pl-PL" dirty="0" err="1" smtClean="0"/>
              <a:t>Eat</a:t>
            </a:r>
            <a:r>
              <a:rPr lang="pl-PL" dirty="0" smtClean="0"/>
              <a:t>()</a:t>
            </a:r>
          </a:p>
          <a:p>
            <a:r>
              <a:rPr lang="pl-PL" dirty="0" smtClean="0"/>
              <a:t>    {</a:t>
            </a:r>
          </a:p>
          <a:p>
            <a:r>
              <a:rPr lang="pl-PL" dirty="0" smtClean="0"/>
              <a:t>      </a:t>
            </a:r>
            <a:r>
              <a:rPr lang="pl-PL" dirty="0" err="1" smtClean="0"/>
              <a:t>throw</a:t>
            </a:r>
            <a:r>
              <a:rPr lang="pl-PL" dirty="0" smtClean="0"/>
              <a:t> </a:t>
            </a:r>
            <a:r>
              <a:rPr lang="pl-PL" dirty="0" err="1" smtClean="0"/>
              <a:t>new</a:t>
            </a:r>
            <a:r>
              <a:rPr lang="pl-PL" dirty="0" smtClean="0"/>
              <a:t> </a:t>
            </a:r>
            <a:r>
              <a:rPr lang="pl-PL" dirty="0" err="1" smtClean="0"/>
              <a:t>NotImplementedException</a:t>
            </a:r>
            <a:r>
              <a:rPr lang="pl-PL" dirty="0" smtClean="0"/>
              <a:t>();</a:t>
            </a:r>
          </a:p>
          <a:p>
            <a:r>
              <a:rPr lang="pl-PL" dirty="0" smtClean="0"/>
              <a:t>    }</a:t>
            </a:r>
          </a:p>
          <a:p>
            <a:r>
              <a:rPr lang="pl-PL" dirty="0" smtClean="0"/>
              <a:t>}</a:t>
            </a: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2286000" y="197346"/>
            <a:ext cx="4572000" cy="6463308"/>
          </a:xfrm>
          <a:prstGeom prst="rect">
            <a:avLst/>
          </a:prstGeom>
        </p:spPr>
        <p:txBody>
          <a:bodyPr>
            <a:spAutoFit/>
          </a:bodyPr>
          <a:lstStyle/>
          <a:p>
            <a:r>
              <a:rPr lang="pl-PL" dirty="0" err="1" smtClean="0"/>
              <a:t>interface</a:t>
            </a:r>
            <a:r>
              <a:rPr lang="pl-PL" dirty="0" smtClean="0"/>
              <a:t> </a:t>
            </a:r>
            <a:r>
              <a:rPr lang="pl-PL" dirty="0" err="1" smtClean="0"/>
              <a:t>IWorkable</a:t>
            </a:r>
            <a:endParaRPr lang="pl-PL" dirty="0" smtClean="0"/>
          </a:p>
          <a:p>
            <a:r>
              <a:rPr lang="pl-PL" dirty="0" smtClean="0"/>
              <a:t>{</a:t>
            </a:r>
          </a:p>
          <a:p>
            <a:r>
              <a:rPr lang="pl-PL" dirty="0" smtClean="0"/>
              <a:t>    public </a:t>
            </a:r>
            <a:r>
              <a:rPr lang="pl-PL" dirty="0" err="1" smtClean="0"/>
              <a:t>void</a:t>
            </a:r>
            <a:r>
              <a:rPr lang="pl-PL" dirty="0" smtClean="0"/>
              <a:t> </a:t>
            </a:r>
            <a:r>
              <a:rPr lang="pl-PL" dirty="0" err="1" smtClean="0"/>
              <a:t>Work</a:t>
            </a:r>
            <a:r>
              <a:rPr lang="pl-PL" dirty="0" smtClean="0"/>
              <a:t>();</a:t>
            </a:r>
          </a:p>
          <a:p>
            <a:r>
              <a:rPr lang="pl-PL" dirty="0" smtClean="0"/>
              <a:t>}</a:t>
            </a:r>
          </a:p>
          <a:p>
            <a:r>
              <a:rPr lang="pl-PL" dirty="0" err="1" smtClean="0"/>
              <a:t>interface</a:t>
            </a:r>
            <a:r>
              <a:rPr lang="pl-PL" dirty="0" smtClean="0"/>
              <a:t> </a:t>
            </a:r>
            <a:r>
              <a:rPr lang="pl-PL" dirty="0" err="1" smtClean="0"/>
              <a:t>IFeedable</a:t>
            </a:r>
            <a:endParaRPr lang="pl-PL" dirty="0" smtClean="0"/>
          </a:p>
          <a:p>
            <a:r>
              <a:rPr lang="pl-PL" dirty="0" smtClean="0"/>
              <a:t>{</a:t>
            </a:r>
          </a:p>
          <a:p>
            <a:r>
              <a:rPr lang="pl-PL" dirty="0" smtClean="0"/>
              <a:t>    public </a:t>
            </a:r>
            <a:r>
              <a:rPr lang="pl-PL" dirty="0" err="1" smtClean="0"/>
              <a:t>void</a:t>
            </a:r>
            <a:r>
              <a:rPr lang="pl-PL" dirty="0" smtClean="0"/>
              <a:t> </a:t>
            </a:r>
            <a:r>
              <a:rPr lang="pl-PL" dirty="0" err="1" smtClean="0"/>
              <a:t>Eat</a:t>
            </a:r>
            <a:r>
              <a:rPr lang="pl-PL" dirty="0" smtClean="0"/>
              <a:t>();</a:t>
            </a:r>
          </a:p>
          <a:p>
            <a:r>
              <a:rPr lang="pl-PL" dirty="0" smtClean="0"/>
              <a:t>}</a:t>
            </a:r>
          </a:p>
          <a:p>
            <a:r>
              <a:rPr lang="pl-PL" dirty="0" err="1" smtClean="0"/>
              <a:t>class</a:t>
            </a:r>
            <a:r>
              <a:rPr lang="pl-PL" dirty="0" smtClean="0"/>
              <a:t> </a:t>
            </a:r>
            <a:r>
              <a:rPr lang="pl-PL" dirty="0" err="1" smtClean="0"/>
              <a:t>Worker</a:t>
            </a:r>
            <a:r>
              <a:rPr lang="pl-PL" dirty="0" smtClean="0"/>
              <a:t>: </a:t>
            </a:r>
            <a:r>
              <a:rPr lang="pl-PL" dirty="0" err="1" smtClean="0"/>
              <a:t>IWorkable</a:t>
            </a:r>
            <a:r>
              <a:rPr lang="pl-PL" dirty="0" smtClean="0"/>
              <a:t>, </a:t>
            </a:r>
            <a:r>
              <a:rPr lang="pl-PL" dirty="0" err="1" smtClean="0"/>
              <a:t>IFeedable</a:t>
            </a:r>
            <a:endParaRPr lang="pl-PL" dirty="0" smtClean="0"/>
          </a:p>
          <a:p>
            <a:r>
              <a:rPr lang="pl-PL" dirty="0" smtClean="0"/>
              <a:t>{</a:t>
            </a:r>
          </a:p>
          <a:p>
            <a:r>
              <a:rPr lang="pl-PL" dirty="0" smtClean="0"/>
              <a:t>    public </a:t>
            </a:r>
            <a:r>
              <a:rPr lang="pl-PL" dirty="0" err="1" smtClean="0"/>
              <a:t>void</a:t>
            </a:r>
            <a:r>
              <a:rPr lang="pl-PL" dirty="0" smtClean="0"/>
              <a:t> </a:t>
            </a:r>
            <a:r>
              <a:rPr lang="pl-PL" dirty="0" err="1" smtClean="0"/>
              <a:t>Work</a:t>
            </a:r>
            <a:r>
              <a:rPr lang="pl-PL" dirty="0" smtClean="0"/>
              <a:t>()</a:t>
            </a:r>
          </a:p>
          <a:p>
            <a:r>
              <a:rPr lang="pl-PL" dirty="0" smtClean="0"/>
              <a:t>    {</a:t>
            </a:r>
          </a:p>
          <a:p>
            <a:r>
              <a:rPr lang="pl-PL" dirty="0" smtClean="0"/>
              <a:t>    }</a:t>
            </a:r>
          </a:p>
          <a:p>
            <a:r>
              <a:rPr lang="pl-PL" dirty="0" smtClean="0"/>
              <a:t>    public </a:t>
            </a:r>
            <a:r>
              <a:rPr lang="pl-PL" dirty="0" err="1" smtClean="0"/>
              <a:t>void</a:t>
            </a:r>
            <a:r>
              <a:rPr lang="pl-PL" dirty="0" smtClean="0"/>
              <a:t> </a:t>
            </a:r>
            <a:r>
              <a:rPr lang="pl-PL" dirty="0" err="1" smtClean="0"/>
              <a:t>Eat</a:t>
            </a:r>
            <a:r>
              <a:rPr lang="pl-PL" dirty="0" smtClean="0"/>
              <a:t>()</a:t>
            </a:r>
          </a:p>
          <a:p>
            <a:r>
              <a:rPr lang="pl-PL" dirty="0" smtClean="0"/>
              <a:t>    {</a:t>
            </a:r>
          </a:p>
          <a:p>
            <a:r>
              <a:rPr lang="pl-PL" dirty="0" smtClean="0"/>
              <a:t>    }</a:t>
            </a:r>
          </a:p>
          <a:p>
            <a:r>
              <a:rPr lang="pl-PL" dirty="0" smtClean="0"/>
              <a:t>}</a:t>
            </a:r>
          </a:p>
          <a:p>
            <a:r>
              <a:rPr lang="pl-PL" dirty="0" err="1" smtClean="0"/>
              <a:t>class</a:t>
            </a:r>
            <a:r>
              <a:rPr lang="pl-PL" dirty="0" smtClean="0"/>
              <a:t> Robot: </a:t>
            </a:r>
            <a:r>
              <a:rPr lang="pl-PL" dirty="0" err="1" smtClean="0"/>
              <a:t>IWorkable</a:t>
            </a:r>
            <a:endParaRPr lang="pl-PL" dirty="0" smtClean="0"/>
          </a:p>
          <a:p>
            <a:r>
              <a:rPr lang="pl-PL" dirty="0" smtClean="0"/>
              <a:t>{</a:t>
            </a:r>
          </a:p>
          <a:p>
            <a:r>
              <a:rPr lang="pl-PL" dirty="0" smtClean="0"/>
              <a:t>    public </a:t>
            </a:r>
            <a:r>
              <a:rPr lang="pl-PL" dirty="0" err="1" smtClean="0"/>
              <a:t>void</a:t>
            </a:r>
            <a:r>
              <a:rPr lang="pl-PL" dirty="0" smtClean="0"/>
              <a:t> </a:t>
            </a:r>
            <a:r>
              <a:rPr lang="pl-PL" dirty="0" err="1" smtClean="0"/>
              <a:t>Work</a:t>
            </a:r>
            <a:r>
              <a:rPr lang="pl-PL" dirty="0" smtClean="0"/>
              <a:t>()</a:t>
            </a:r>
          </a:p>
          <a:p>
            <a:r>
              <a:rPr lang="pl-PL" dirty="0" smtClean="0"/>
              <a:t>    {</a:t>
            </a:r>
          </a:p>
          <a:p>
            <a:r>
              <a:rPr lang="pl-PL" dirty="0" smtClean="0"/>
              <a:t>    }</a:t>
            </a:r>
          </a:p>
          <a:p>
            <a:r>
              <a:rPr lang="pl-PL" dirty="0" smtClean="0"/>
              <a:t>}</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700808"/>
            <a:ext cx="2016224" cy="136815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pl-PL" dirty="0" smtClean="0"/>
              <a:t>Aplikacja do geometri analitycznej</a:t>
            </a:r>
            <a:endParaRPr lang="pl-PL" dirty="0"/>
          </a:p>
        </p:txBody>
      </p:sp>
      <p:sp>
        <p:nvSpPr>
          <p:cNvPr id="5" name="Rectangle 4"/>
          <p:cNvSpPr/>
          <p:nvPr/>
        </p:nvSpPr>
        <p:spPr>
          <a:xfrm>
            <a:off x="6444208" y="1700808"/>
            <a:ext cx="2016224" cy="136815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pl-PL" dirty="0" smtClean="0"/>
              <a:t>Aplikacja</a:t>
            </a:r>
          </a:p>
          <a:p>
            <a:pPr algn="ctr"/>
            <a:r>
              <a:rPr lang="pl-PL" dirty="0" smtClean="0"/>
              <a:t>graficzna</a:t>
            </a:r>
            <a:endParaRPr lang="pl-PL" dirty="0"/>
          </a:p>
        </p:txBody>
      </p:sp>
      <p:sp>
        <p:nvSpPr>
          <p:cNvPr id="6" name="Rectangle 5"/>
          <p:cNvSpPr/>
          <p:nvPr/>
        </p:nvSpPr>
        <p:spPr>
          <a:xfrm>
            <a:off x="3779912" y="3645024"/>
            <a:ext cx="2016224" cy="136815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pl-PL" dirty="0" smtClean="0"/>
              <a:t>GUI</a:t>
            </a:r>
            <a:endParaRPr lang="pl-PL" dirty="0"/>
          </a:p>
        </p:txBody>
      </p:sp>
      <p:sp>
        <p:nvSpPr>
          <p:cNvPr id="7" name="Rectangle 6"/>
          <p:cNvSpPr/>
          <p:nvPr/>
        </p:nvSpPr>
        <p:spPr>
          <a:xfrm>
            <a:off x="3779912" y="1700808"/>
            <a:ext cx="2016224" cy="1368152"/>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pl-PL" dirty="0" smtClean="0"/>
              <a:t>Rectangle</a:t>
            </a:r>
          </a:p>
          <a:p>
            <a:endParaRPr lang="pl-PL" dirty="0" smtClean="0"/>
          </a:p>
          <a:p>
            <a:r>
              <a:rPr lang="pl-PL" dirty="0" smtClean="0"/>
              <a:t>+ draw()</a:t>
            </a:r>
          </a:p>
          <a:p>
            <a:r>
              <a:rPr lang="pl-PL" dirty="0" smtClean="0"/>
              <a:t>+ area() : double</a:t>
            </a:r>
          </a:p>
        </p:txBody>
      </p:sp>
      <p:cxnSp>
        <p:nvCxnSpPr>
          <p:cNvPr id="12" name="Straight Arrow Connector 11"/>
          <p:cNvCxnSpPr>
            <a:stCxn id="4" idx="3"/>
            <a:endCxn id="7" idx="1"/>
          </p:cNvCxnSpPr>
          <p:nvPr/>
        </p:nvCxnSpPr>
        <p:spPr>
          <a:xfrm>
            <a:off x="3131840" y="2384884"/>
            <a:ext cx="6480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1"/>
            <a:endCxn id="7" idx="3"/>
          </p:cNvCxnSpPr>
          <p:nvPr/>
        </p:nvCxnSpPr>
        <p:spPr>
          <a:xfrm rot="10800000">
            <a:off x="5796136" y="2384884"/>
            <a:ext cx="6480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2"/>
            <a:endCxn id="6" idx="0"/>
          </p:cNvCxnSpPr>
          <p:nvPr/>
        </p:nvCxnSpPr>
        <p:spPr>
          <a:xfrm rot="5400000">
            <a:off x="4499992" y="3356992"/>
            <a:ext cx="57606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a:endCxn id="6" idx="3"/>
          </p:cNvCxnSpPr>
          <p:nvPr/>
        </p:nvCxnSpPr>
        <p:spPr>
          <a:xfrm rot="10800000" flipV="1">
            <a:off x="5796136" y="3068960"/>
            <a:ext cx="1656184" cy="1260140"/>
          </a:xfrm>
          <a:prstGeom prst="bentConnector3">
            <a:avLst>
              <a:gd name="adj1" fmla="val 47"/>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700808"/>
            <a:ext cx="2016224" cy="136815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pl-PL" dirty="0" smtClean="0"/>
              <a:t>Aplikacja do geometri analitycznej</a:t>
            </a:r>
            <a:endParaRPr lang="pl-PL" dirty="0"/>
          </a:p>
        </p:txBody>
      </p:sp>
      <p:sp>
        <p:nvSpPr>
          <p:cNvPr id="5" name="Rectangle 4"/>
          <p:cNvSpPr/>
          <p:nvPr/>
        </p:nvSpPr>
        <p:spPr>
          <a:xfrm>
            <a:off x="3779912" y="1700808"/>
            <a:ext cx="2016224" cy="136815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pl-PL" dirty="0" smtClean="0"/>
              <a:t>Aplikacja</a:t>
            </a:r>
          </a:p>
          <a:p>
            <a:pPr algn="ctr"/>
            <a:r>
              <a:rPr lang="pl-PL" dirty="0" smtClean="0"/>
              <a:t>graficzna</a:t>
            </a:r>
            <a:endParaRPr lang="pl-PL" dirty="0"/>
          </a:p>
        </p:txBody>
      </p:sp>
      <p:sp>
        <p:nvSpPr>
          <p:cNvPr id="6" name="Rectangle 5"/>
          <p:cNvSpPr/>
          <p:nvPr/>
        </p:nvSpPr>
        <p:spPr>
          <a:xfrm>
            <a:off x="6444208" y="3789040"/>
            <a:ext cx="2016224" cy="136815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pl-PL" dirty="0" smtClean="0"/>
              <a:t>GUI</a:t>
            </a:r>
            <a:endParaRPr lang="pl-PL" dirty="0"/>
          </a:p>
        </p:txBody>
      </p:sp>
      <p:sp>
        <p:nvSpPr>
          <p:cNvPr id="7" name="Rectangle 6"/>
          <p:cNvSpPr/>
          <p:nvPr/>
        </p:nvSpPr>
        <p:spPr>
          <a:xfrm>
            <a:off x="3779912" y="3789040"/>
            <a:ext cx="2016224" cy="1368152"/>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pl-PL" dirty="0" smtClean="0"/>
              <a:t>Rectangle</a:t>
            </a:r>
          </a:p>
          <a:p>
            <a:endParaRPr lang="pl-PL" dirty="0" smtClean="0"/>
          </a:p>
          <a:p>
            <a:endParaRPr lang="pl-PL" dirty="0" smtClean="0"/>
          </a:p>
          <a:p>
            <a:r>
              <a:rPr lang="pl-PL" dirty="0" smtClean="0"/>
              <a:t>+ draw()</a:t>
            </a:r>
          </a:p>
        </p:txBody>
      </p:sp>
      <p:cxnSp>
        <p:nvCxnSpPr>
          <p:cNvPr id="8" name="Straight Arrow Connector 7"/>
          <p:cNvCxnSpPr>
            <a:stCxn id="4" idx="2"/>
            <a:endCxn id="16" idx="0"/>
          </p:cNvCxnSpPr>
          <p:nvPr/>
        </p:nvCxnSpPr>
        <p:spPr>
          <a:xfrm rot="5400000">
            <a:off x="1763688" y="3429000"/>
            <a:ext cx="7200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7" idx="3"/>
            <a:endCxn id="6" idx="1"/>
          </p:cNvCxnSpPr>
          <p:nvPr/>
        </p:nvCxnSpPr>
        <p:spPr>
          <a:xfrm>
            <a:off x="5796136" y="4473116"/>
            <a:ext cx="6480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115616" y="3789040"/>
            <a:ext cx="2016224" cy="1368152"/>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pl-PL" dirty="0" smtClean="0"/>
              <a:t>Geometric</a:t>
            </a:r>
          </a:p>
          <a:p>
            <a:pPr algn="ctr"/>
            <a:r>
              <a:rPr lang="pl-PL" dirty="0" smtClean="0"/>
              <a:t>Rectangle</a:t>
            </a:r>
          </a:p>
          <a:p>
            <a:endParaRPr lang="pl-PL" dirty="0" smtClean="0"/>
          </a:p>
          <a:p>
            <a:r>
              <a:rPr lang="pl-PL" dirty="0" smtClean="0"/>
              <a:t>+ area() : double</a:t>
            </a:r>
          </a:p>
        </p:txBody>
      </p:sp>
      <p:cxnSp>
        <p:nvCxnSpPr>
          <p:cNvPr id="23" name="Shape 22"/>
          <p:cNvCxnSpPr>
            <a:endCxn id="6" idx="0"/>
          </p:cNvCxnSpPr>
          <p:nvPr/>
        </p:nvCxnSpPr>
        <p:spPr>
          <a:xfrm>
            <a:off x="5796136" y="2348880"/>
            <a:ext cx="1656184" cy="144016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7" idx="1"/>
            <a:endCxn id="16" idx="3"/>
          </p:cNvCxnSpPr>
          <p:nvPr/>
        </p:nvCxnSpPr>
        <p:spPr>
          <a:xfrm rot="10800000">
            <a:off x="3131840" y="4473116"/>
            <a:ext cx="6480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35696" y="2348880"/>
            <a:ext cx="5238328" cy="2031325"/>
          </a:xfrm>
          <a:prstGeom prst="rect">
            <a:avLst/>
          </a:prstGeom>
        </p:spPr>
        <p:txBody>
          <a:bodyPr wrap="square">
            <a:spAutoFit/>
          </a:bodyPr>
          <a:lstStyle/>
          <a:p>
            <a:r>
              <a:rPr lang="pl-PL" baseline="0" dirty="0" err="1" smtClean="0">
                <a:solidFill>
                  <a:schemeClr val="accent1"/>
                </a:solidFill>
                <a:latin typeface="Consolas" pitchFamily="49" charset="0"/>
              </a:rPr>
              <a:t>interface</a:t>
            </a:r>
            <a:r>
              <a:rPr lang="pl-PL" baseline="0" dirty="0" smtClean="0">
                <a:latin typeface="Consolas" pitchFamily="49" charset="0"/>
              </a:rPr>
              <a:t> Modem</a:t>
            </a:r>
          </a:p>
          <a:p>
            <a:r>
              <a:rPr lang="pl-PL" baseline="0" dirty="0" smtClean="0">
                <a:latin typeface="Consolas" pitchFamily="49" charset="0"/>
              </a:rPr>
              <a:t>{</a:t>
            </a:r>
          </a:p>
          <a:p>
            <a:r>
              <a:rPr lang="pl-PL" dirty="0" smtClean="0">
                <a:latin typeface="Consolas" pitchFamily="49" charset="0"/>
              </a:rPr>
              <a:t>	</a:t>
            </a:r>
            <a:r>
              <a:rPr lang="pl-PL" baseline="0" dirty="0" smtClean="0">
                <a:solidFill>
                  <a:schemeClr val="accent1"/>
                </a:solidFill>
                <a:latin typeface="Consolas" pitchFamily="49" charset="0"/>
              </a:rPr>
              <a:t>public void </a:t>
            </a:r>
            <a:r>
              <a:rPr lang="pl-PL" baseline="0" dirty="0" smtClean="0">
                <a:latin typeface="Consolas" pitchFamily="49" charset="0"/>
              </a:rPr>
              <a:t>dial(</a:t>
            </a:r>
            <a:r>
              <a:rPr lang="pl-PL" baseline="0" dirty="0" smtClean="0">
                <a:solidFill>
                  <a:schemeClr val="accent1"/>
                </a:solidFill>
                <a:latin typeface="Consolas" pitchFamily="49" charset="0"/>
              </a:rPr>
              <a:t>String</a:t>
            </a:r>
            <a:r>
              <a:rPr lang="pl-PL" baseline="0" dirty="0" smtClean="0">
                <a:latin typeface="Consolas" pitchFamily="49" charset="0"/>
              </a:rPr>
              <a:t> pno);</a:t>
            </a:r>
          </a:p>
          <a:p>
            <a:r>
              <a:rPr lang="pl-PL" baseline="0" dirty="0" smtClean="0">
                <a:latin typeface="Consolas" pitchFamily="49" charset="0"/>
              </a:rPr>
              <a:t>	</a:t>
            </a:r>
            <a:r>
              <a:rPr lang="pl-PL" baseline="0" dirty="0" smtClean="0">
                <a:solidFill>
                  <a:schemeClr val="accent1"/>
                </a:solidFill>
                <a:latin typeface="Consolas" pitchFamily="49" charset="0"/>
              </a:rPr>
              <a:t>public void </a:t>
            </a:r>
            <a:r>
              <a:rPr lang="pl-PL" baseline="0" dirty="0" smtClean="0">
                <a:latin typeface="Consolas" pitchFamily="49" charset="0"/>
              </a:rPr>
              <a:t>hangup();</a:t>
            </a:r>
          </a:p>
          <a:p>
            <a:r>
              <a:rPr lang="pl-PL" baseline="0" dirty="0" smtClean="0">
                <a:latin typeface="Consolas" pitchFamily="49" charset="0"/>
              </a:rPr>
              <a:t>	</a:t>
            </a:r>
            <a:r>
              <a:rPr lang="pl-PL" baseline="0" dirty="0" smtClean="0">
                <a:solidFill>
                  <a:schemeClr val="accent1"/>
                </a:solidFill>
                <a:latin typeface="Consolas" pitchFamily="49" charset="0"/>
              </a:rPr>
              <a:t>public void </a:t>
            </a:r>
            <a:r>
              <a:rPr lang="pl-PL" baseline="0" dirty="0" smtClean="0">
                <a:latin typeface="Consolas" pitchFamily="49" charset="0"/>
              </a:rPr>
              <a:t>send(</a:t>
            </a:r>
            <a:r>
              <a:rPr lang="pl-PL" baseline="0" dirty="0" smtClean="0">
                <a:solidFill>
                  <a:schemeClr val="accent1"/>
                </a:solidFill>
                <a:latin typeface="Consolas" pitchFamily="49" charset="0"/>
              </a:rPr>
              <a:t>char</a:t>
            </a:r>
            <a:r>
              <a:rPr lang="pl-PL" baseline="0" dirty="0" smtClean="0">
                <a:latin typeface="Consolas" pitchFamily="49" charset="0"/>
              </a:rPr>
              <a:t> c);		</a:t>
            </a:r>
            <a:r>
              <a:rPr lang="pl-PL" baseline="0" dirty="0" smtClean="0">
                <a:solidFill>
                  <a:schemeClr val="accent1"/>
                </a:solidFill>
                <a:latin typeface="Consolas" pitchFamily="49" charset="0"/>
              </a:rPr>
              <a:t>public char </a:t>
            </a:r>
            <a:r>
              <a:rPr lang="pl-PL" baseline="0" dirty="0" smtClean="0">
                <a:latin typeface="Consolas" pitchFamily="49" charset="0"/>
              </a:rPr>
              <a:t>recv();</a:t>
            </a:r>
          </a:p>
          <a:p>
            <a:r>
              <a:rPr lang="pl-PL" baseline="0" dirty="0" smtClean="0">
                <a:latin typeface="Consolas" pitchFamily="49" charset="0"/>
              </a:rPr>
              <a:t>}</a:t>
            </a:r>
            <a:endParaRPr lang="pl-PL" dirty="0">
              <a:latin typeface="Consolas" pitchFamily="49"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5"/>
          <p:cNvSpPr/>
          <p:nvPr/>
        </p:nvSpPr>
        <p:spPr>
          <a:xfrm>
            <a:off x="971600" y="980728"/>
            <a:ext cx="2016224" cy="2016224"/>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pl-PL" dirty="0" smtClean="0"/>
              <a:t>&lt;&lt;</a:t>
            </a:r>
            <a:r>
              <a:rPr lang="pl-PL" dirty="0" err="1" smtClean="0"/>
              <a:t>interface</a:t>
            </a:r>
            <a:r>
              <a:rPr lang="pl-PL" dirty="0" smtClean="0"/>
              <a:t>&gt;&gt;</a:t>
            </a:r>
          </a:p>
          <a:p>
            <a:pPr algn="ctr"/>
            <a:r>
              <a:rPr lang="pl-PL" dirty="0" smtClean="0"/>
              <a:t>Data</a:t>
            </a:r>
          </a:p>
          <a:p>
            <a:pPr algn="ctr"/>
            <a:r>
              <a:rPr lang="pl-PL" dirty="0" smtClean="0"/>
              <a:t>Channel</a:t>
            </a:r>
          </a:p>
          <a:p>
            <a:endParaRPr lang="pl-PL" dirty="0" smtClean="0"/>
          </a:p>
          <a:p>
            <a:r>
              <a:rPr lang="pl-PL" dirty="0" smtClean="0"/>
              <a:t>+ </a:t>
            </a:r>
            <a:r>
              <a:rPr lang="pl-PL" dirty="0" err="1" smtClean="0"/>
              <a:t>send</a:t>
            </a:r>
            <a:r>
              <a:rPr lang="pl-PL" dirty="0" smtClean="0"/>
              <a:t>(:char)</a:t>
            </a:r>
          </a:p>
          <a:p>
            <a:r>
              <a:rPr lang="pl-PL" dirty="0" smtClean="0"/>
              <a:t>+ </a:t>
            </a:r>
            <a:r>
              <a:rPr lang="pl-PL" dirty="0" err="1" smtClean="0"/>
              <a:t>recv</a:t>
            </a:r>
            <a:r>
              <a:rPr lang="pl-PL" dirty="0" smtClean="0"/>
              <a:t>() : char</a:t>
            </a:r>
          </a:p>
        </p:txBody>
      </p:sp>
      <p:sp>
        <p:nvSpPr>
          <p:cNvPr id="7" name="Rectangle 15"/>
          <p:cNvSpPr/>
          <p:nvPr/>
        </p:nvSpPr>
        <p:spPr>
          <a:xfrm>
            <a:off x="5940152" y="980728"/>
            <a:ext cx="2016224" cy="2016224"/>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pl-PL" dirty="0" smtClean="0"/>
              <a:t>&lt;&lt;</a:t>
            </a:r>
            <a:r>
              <a:rPr lang="pl-PL" dirty="0" err="1" smtClean="0"/>
              <a:t>interface</a:t>
            </a:r>
            <a:r>
              <a:rPr lang="pl-PL" dirty="0" smtClean="0"/>
              <a:t>&gt;&gt;</a:t>
            </a:r>
          </a:p>
          <a:p>
            <a:pPr algn="ctr"/>
            <a:r>
              <a:rPr lang="pl-PL" dirty="0" err="1" smtClean="0"/>
              <a:t>Connection</a:t>
            </a:r>
            <a:endParaRPr lang="pl-PL" dirty="0" smtClean="0"/>
          </a:p>
          <a:p>
            <a:endParaRPr lang="pl-PL" dirty="0" smtClean="0"/>
          </a:p>
          <a:p>
            <a:endParaRPr lang="pl-PL" dirty="0" smtClean="0"/>
          </a:p>
          <a:p>
            <a:r>
              <a:rPr lang="pl-PL" dirty="0" smtClean="0"/>
              <a:t>+ </a:t>
            </a:r>
            <a:r>
              <a:rPr lang="pl-PL" dirty="0" err="1" smtClean="0"/>
              <a:t>dial</a:t>
            </a:r>
            <a:r>
              <a:rPr lang="pl-PL" dirty="0" smtClean="0"/>
              <a:t>(</a:t>
            </a:r>
            <a:r>
              <a:rPr lang="pl-PL" dirty="0" err="1" smtClean="0"/>
              <a:t>pno</a:t>
            </a:r>
            <a:r>
              <a:rPr lang="pl-PL" dirty="0" smtClean="0"/>
              <a:t> : </a:t>
            </a:r>
            <a:r>
              <a:rPr lang="pl-PL" dirty="0" err="1" smtClean="0"/>
              <a:t>String</a:t>
            </a:r>
            <a:r>
              <a:rPr lang="pl-PL" dirty="0" smtClean="0"/>
              <a:t>)</a:t>
            </a:r>
          </a:p>
          <a:p>
            <a:r>
              <a:rPr lang="pl-PL" dirty="0" smtClean="0"/>
              <a:t>+ </a:t>
            </a:r>
            <a:r>
              <a:rPr lang="pl-PL" dirty="0" err="1" smtClean="0"/>
              <a:t>hangup</a:t>
            </a:r>
            <a:r>
              <a:rPr lang="pl-PL" dirty="0" smtClean="0"/>
              <a:t>()</a:t>
            </a:r>
          </a:p>
        </p:txBody>
      </p:sp>
      <p:sp>
        <p:nvSpPr>
          <p:cNvPr id="8" name="Rectangle 3"/>
          <p:cNvSpPr/>
          <p:nvPr/>
        </p:nvSpPr>
        <p:spPr>
          <a:xfrm>
            <a:off x="3491880" y="3861048"/>
            <a:ext cx="2016224" cy="136815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pl-PL" dirty="0" smtClean="0"/>
              <a:t>Modem</a:t>
            </a:r>
          </a:p>
          <a:p>
            <a:pPr algn="ctr"/>
            <a:r>
              <a:rPr lang="pl-PL" dirty="0" err="1" smtClean="0"/>
              <a:t>implementation</a:t>
            </a:r>
            <a:endParaRPr lang="pl-PL" dirty="0"/>
          </a:p>
        </p:txBody>
      </p:sp>
      <p:cxnSp>
        <p:nvCxnSpPr>
          <p:cNvPr id="10" name="Kształt 9"/>
          <p:cNvCxnSpPr>
            <a:stCxn id="8" idx="3"/>
            <a:endCxn id="7" idx="2"/>
          </p:cNvCxnSpPr>
          <p:nvPr/>
        </p:nvCxnSpPr>
        <p:spPr>
          <a:xfrm flipV="1">
            <a:off x="5508104" y="2996952"/>
            <a:ext cx="1440160" cy="1548172"/>
          </a:xfrm>
          <a:prstGeom prst="bentConnector2">
            <a:avLst/>
          </a:prstGeom>
          <a:ln>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12" name="Kształt 11"/>
          <p:cNvCxnSpPr>
            <a:stCxn id="8" idx="1"/>
            <a:endCxn id="6" idx="2"/>
          </p:cNvCxnSpPr>
          <p:nvPr/>
        </p:nvCxnSpPr>
        <p:spPr>
          <a:xfrm rot="10800000">
            <a:off x="1979712" y="2996952"/>
            <a:ext cx="1512168" cy="1548172"/>
          </a:xfrm>
          <a:prstGeom prst="bentConnector2">
            <a:avLst/>
          </a:prstGeom>
          <a:ln>
            <a:prstDash val="dash"/>
            <a:tail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OCP – </a:t>
            </a:r>
            <a:r>
              <a:rPr lang="pl-PL" dirty="0" err="1" smtClean="0"/>
              <a:t>Open-Closed</a:t>
            </a:r>
            <a:r>
              <a:rPr lang="pl-PL" dirty="0" smtClean="0"/>
              <a:t> </a:t>
            </a:r>
            <a:r>
              <a:rPr lang="pl-PL" dirty="0" err="1" smtClean="0"/>
              <a:t>Principle</a:t>
            </a:r>
            <a:endParaRPr lang="pl-PL" dirty="0"/>
          </a:p>
        </p:txBody>
      </p:sp>
      <p:sp>
        <p:nvSpPr>
          <p:cNvPr id="3" name="Symbol zastępczy zawartości 2"/>
          <p:cNvSpPr>
            <a:spLocks noGrp="1"/>
          </p:cNvSpPr>
          <p:nvPr>
            <p:ph idx="1"/>
          </p:nvPr>
        </p:nvSpPr>
        <p:spPr/>
        <p:txBody>
          <a:bodyPr/>
          <a:lstStyle/>
          <a:p>
            <a:r>
              <a:rPr lang="pl-PL" dirty="0" smtClean="0"/>
              <a:t>Elementy oprogramowania (klasy, moduły, funkcje itd.) powinny być otwarte na rozszerzanie, ale zamknięte na modyfikację.</a:t>
            </a:r>
          </a:p>
          <a:p>
            <a:r>
              <a:rPr lang="pl-PL" dirty="0" smtClean="0"/>
              <a:t>Kiedy pojedyncza zmiana w kodzie wywołuję łańcuch innych zmian w modułach zależnych oznacza to „zły” projekt</a:t>
            </a:r>
          </a:p>
          <a:p>
            <a:r>
              <a:rPr lang="pl-PL" dirty="0" smtClean="0"/>
              <a:t>Powinno się projektować moduły, które nigdy się nie zmieniają</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zaokrąglony 5"/>
          <p:cNvSpPr/>
          <p:nvPr/>
        </p:nvSpPr>
        <p:spPr>
          <a:xfrm>
            <a:off x="1835696" y="1772816"/>
            <a:ext cx="1728192" cy="1296144"/>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pl-PL" dirty="0" err="1" smtClean="0"/>
              <a:t>Client</a:t>
            </a:r>
            <a:endParaRPr lang="pl-PL" dirty="0"/>
          </a:p>
        </p:txBody>
      </p:sp>
      <p:sp>
        <p:nvSpPr>
          <p:cNvPr id="7" name="Prostokąt zaokrąglony 6"/>
          <p:cNvSpPr/>
          <p:nvPr/>
        </p:nvSpPr>
        <p:spPr>
          <a:xfrm>
            <a:off x="5436096" y="1772816"/>
            <a:ext cx="1800200" cy="1296144"/>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pl-PL" dirty="0" smtClean="0"/>
              <a:t>Server</a:t>
            </a:r>
            <a:endParaRPr lang="pl-PL" dirty="0"/>
          </a:p>
        </p:txBody>
      </p:sp>
      <p:cxnSp>
        <p:nvCxnSpPr>
          <p:cNvPr id="9" name="Łącznik łamany 8"/>
          <p:cNvCxnSpPr>
            <a:stCxn id="6" idx="3"/>
            <a:endCxn id="7" idx="1"/>
          </p:cNvCxnSpPr>
          <p:nvPr/>
        </p:nvCxnSpPr>
        <p:spPr>
          <a:xfrm>
            <a:off x="3563888" y="2420888"/>
            <a:ext cx="1872208" cy="1588"/>
          </a:xfrm>
          <a:prstGeom prst="bentConnector3">
            <a:avLst>
              <a:gd name="adj1" fmla="val 50000"/>
            </a:avLst>
          </a:prstGeom>
          <a:ln cap="rnd">
            <a:headEnd type="oval" w="lg" len="lg"/>
          </a:ln>
        </p:spPr>
        <p:style>
          <a:lnRef idx="1">
            <a:schemeClr val="accent1"/>
          </a:lnRef>
          <a:fillRef idx="0">
            <a:schemeClr val="accent1"/>
          </a:fillRef>
          <a:effectRef idx="0">
            <a:schemeClr val="accent1"/>
          </a:effectRef>
          <a:fontRef idx="minor">
            <a:schemeClr val="tx1"/>
          </a:fontRef>
        </p:style>
      </p:cxnSp>
      <p:sp>
        <p:nvSpPr>
          <p:cNvPr id="15" name="pole tekstowe 14"/>
          <p:cNvSpPr txBox="1"/>
          <p:nvPr/>
        </p:nvSpPr>
        <p:spPr>
          <a:xfrm>
            <a:off x="3059832" y="4653136"/>
            <a:ext cx="2945102" cy="584775"/>
          </a:xfrm>
          <a:prstGeom prst="rect">
            <a:avLst/>
          </a:prstGeom>
          <a:noFill/>
        </p:spPr>
        <p:txBody>
          <a:bodyPr wrap="none" rtlCol="0">
            <a:spAutoFit/>
          </a:bodyPr>
          <a:lstStyle/>
          <a:p>
            <a:r>
              <a:rPr lang="pl-PL" sz="3200" dirty="0" smtClean="0"/>
              <a:t>Zamknięty klient</a:t>
            </a:r>
            <a:endParaRPr lang="pl-PL"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1069</TotalTime>
  <Words>1914</Words>
  <Application>Microsoft Office PowerPoint</Application>
  <PresentationFormat>Pokaz na ekranie (4:3)</PresentationFormat>
  <Paragraphs>391</Paragraphs>
  <Slides>31</Slides>
  <Notes>22</Notes>
  <HiddenSlides>0</HiddenSlides>
  <MMClips>0</MMClips>
  <ScaleCrop>false</ScaleCrop>
  <HeadingPairs>
    <vt:vector size="4" baseType="variant">
      <vt:variant>
        <vt:lpstr>Motyw</vt:lpstr>
      </vt:variant>
      <vt:variant>
        <vt:i4>1</vt:i4>
      </vt:variant>
      <vt:variant>
        <vt:lpstr>Tytuły slajdów</vt:lpstr>
      </vt:variant>
      <vt:variant>
        <vt:i4>31</vt:i4>
      </vt:variant>
    </vt:vector>
  </HeadingPairs>
  <TitlesOfParts>
    <vt:vector size="32" baseType="lpstr">
      <vt:lpstr>Office Theme</vt:lpstr>
      <vt:lpstr>Dobry kod OO</vt:lpstr>
      <vt:lpstr>S.O.L.I.D 5 podstawowych wzorców dotyczących programowania zorientowanego obiektowo zdefiniowane przez Roberta C.Martina  (szefu Object mentor Inc., międzynarodowy konsultant do spraw rozwoju oprogramowania, przewodniczył grupie odpowiedzialnej za stworzenie „Agile software development”, twórca książek takich jak: „Designing Object-Oriented C++ Applications using the Booch Method”, „Agile Software Development: Principles, Patterns and Practices”, „Clean Code”)</vt:lpstr>
      <vt:lpstr>SRP – Single Resposibility Principle</vt:lpstr>
      <vt:lpstr>Slajd 4</vt:lpstr>
      <vt:lpstr>Slajd 5</vt:lpstr>
      <vt:lpstr>Slajd 6</vt:lpstr>
      <vt:lpstr>Slajd 7</vt:lpstr>
      <vt:lpstr>OCP – Open-Closed Principle</vt:lpstr>
      <vt:lpstr>Slajd 9</vt:lpstr>
      <vt:lpstr>Slajd 10</vt:lpstr>
      <vt:lpstr>Slajd 11</vt:lpstr>
      <vt:lpstr>Slajd 12</vt:lpstr>
      <vt:lpstr>Slajd 13</vt:lpstr>
      <vt:lpstr>Slajd 14</vt:lpstr>
      <vt:lpstr>Slajd 15</vt:lpstr>
      <vt:lpstr>Slajd 16</vt:lpstr>
      <vt:lpstr>Slajd 17</vt:lpstr>
      <vt:lpstr>OCP wiąże się z kilkoma innymi utartymi zasadami</vt:lpstr>
      <vt:lpstr>Co gdy dane pole nigdy się nie zmieni? Czy istnieje powód, żeby czynić je polem prywatnym?</vt:lpstr>
      <vt:lpstr>Slajd 20</vt:lpstr>
      <vt:lpstr>Żadnych zmiennych globalnych – Nigdy</vt:lpstr>
      <vt:lpstr>LSP – Liskov Substitution Principle</vt:lpstr>
      <vt:lpstr>LSP</vt:lpstr>
      <vt:lpstr>Klasyczny problem kwadratu i prostokąta</vt:lpstr>
      <vt:lpstr>Slajd 25</vt:lpstr>
      <vt:lpstr>Slajd 26</vt:lpstr>
      <vt:lpstr>Slajd 27</vt:lpstr>
      <vt:lpstr>LSP</vt:lpstr>
      <vt:lpstr>ISP – Interface Segregation Principle</vt:lpstr>
      <vt:lpstr>Slajd 30</vt:lpstr>
      <vt:lpstr>Slajd 31</vt:lpstr>
    </vt:vector>
  </TitlesOfParts>
  <Company>Tieto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SOLID  zdefiniowane przez Roberta C.Martina  (szefu Object mentor Inc., międzynarodowy konsultant do spraw rozwoju oprogramowania, przewodniczył grupie odpowiedzialnej za stworzenie „Agile software development”, twórca książek takich jak: „Designing Object-Oriented C++ Applications using the Booch Method”, „Agile Software Development: Principles, Patterns and Practices”, „Clean Code”)</dc:title>
  <dc:creator>kosssdan</dc:creator>
  <cp:lastModifiedBy>Uno</cp:lastModifiedBy>
  <cp:revision>97</cp:revision>
  <dcterms:created xsi:type="dcterms:W3CDTF">2010-11-15T07:40:55Z</dcterms:created>
  <dcterms:modified xsi:type="dcterms:W3CDTF">2010-11-16T22:30:47Z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529506367</vt:i4>
  </property>
  <property fmtid="{D5CDD505-2E9C-101B-9397-08002B2CF9AE}" pid="3" name="_NewReviewCycle">
    <vt:lpwstr/>
  </property>
  <property fmtid="{D5CDD505-2E9C-101B-9397-08002B2CF9AE}" pid="4" name="_EmailSubject">
    <vt:lpwstr>SOLID 3</vt:lpwstr>
  </property>
  <property fmtid="{D5CDD505-2E9C-101B-9397-08002B2CF9AE}" pid="5" name="_AuthorEmail">
    <vt:lpwstr>Daniel.Kos@tieto.com</vt:lpwstr>
  </property>
  <property fmtid="{D5CDD505-2E9C-101B-9397-08002B2CF9AE}" pid="6" name="_AuthorEmailDisplayName">
    <vt:lpwstr>Kos Daniel</vt:lpwstr>
  </property>
  <property fmtid="{D5CDD505-2E9C-101B-9397-08002B2CF9AE}" pid="7" name="_PreviousAdHocReviewCycleID">
    <vt:i4>-1178780635</vt:i4>
  </property>
</Properties>
</file>