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78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6" r:id="rId20"/>
    <p:sldId id="277" r:id="rId21"/>
    <p:sldId id="279" r:id="rId22"/>
    <p:sldId id="281" r:id="rId23"/>
    <p:sldId id="258" r:id="rId24"/>
    <p:sldId id="280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1071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B6103-DA29-449A-B43B-02AB2874DE55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3301-AA8E-46BE-BDB2-7C39AF458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Q1,</a:t>
            </a:r>
            <a:r>
              <a:rPr lang="pl-PL" baseline="0" dirty="0" smtClean="0"/>
              <a:t> </a:t>
            </a:r>
            <a:r>
              <a:rPr lang="pl-PL" dirty="0" smtClean="0"/>
              <a:t>Java 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Klasy</a:t>
            </a:r>
            <a:r>
              <a:rPr lang="pl-PL" baseline="0" dirty="0" smtClean="0"/>
              <a:t> definiowane w metodach mogą być tylko instancjonowane tylko w tych metodach.</a:t>
            </a:r>
          </a:p>
          <a:p>
            <a:r>
              <a:rPr lang="pl-PL" baseline="0" dirty="0" smtClean="0"/>
              <a:t>Taka klasa ma dostęp do wszystkich pól klasy zewnętrznej ale nie ma dostępu do zmiennych lokalnych danej metody (dlaczego – następny slajd).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Q6, Dlaczego zmienna nazwa musi być </a:t>
            </a:r>
            <a:r>
              <a:rPr lang="pl-PL" dirty="0" err="1" smtClean="0"/>
              <a:t>final</a:t>
            </a:r>
            <a:r>
              <a:rPr lang="pl-P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Zmienna nazwa musi być </a:t>
            </a:r>
            <a:r>
              <a:rPr lang="pl-PL" dirty="0" err="1" smtClean="0"/>
              <a:t>final</a:t>
            </a:r>
            <a:r>
              <a:rPr lang="pl-PL" baseline="0" dirty="0" smtClean="0"/>
              <a:t> ponieważ jest to zmienna lokalna i jest tworzona na stosie. Ramka stosu znika natychmiast po zakończeniu wykonywania się metody a instancja klasy lokalnej może żyć dłużej i po zakończeniu metody odwoływałaby się do nieistniejącej zmiennej. Jeśli zmienna lokalna metody typu </a:t>
            </a:r>
            <a:r>
              <a:rPr lang="pl-PL" baseline="0" dirty="0" err="1" smtClean="0"/>
              <a:t>final</a:t>
            </a:r>
            <a:r>
              <a:rPr lang="pl-PL" baseline="0" dirty="0" smtClean="0"/>
              <a:t> jest użyta w klasie wewnętrznej tej metody to tworzone jest prywatne pole w klasie danej metody i tworzony jest niejawny parametr w każdym konstruktorze tej klasy, które jest automatycznie inicjalizowane przy jego wywołaniu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* -</a:t>
            </a:r>
            <a:r>
              <a:rPr lang="pl-PL" baseline="0" dirty="0" smtClean="0"/>
              <a:t> w tym przypadku </a:t>
            </a:r>
            <a:r>
              <a:rPr lang="pl-PL" baseline="0" dirty="0" err="1" smtClean="0"/>
              <a:t>static</a:t>
            </a:r>
            <a:r>
              <a:rPr lang="pl-PL" baseline="0" dirty="0" smtClean="0"/>
              <a:t> zmienia klasę wewnętrzną w klasę zagnieżdżoną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Klasa anonimowa</a:t>
            </a:r>
            <a:r>
              <a:rPr lang="pl-PL" baseline="0" dirty="0" smtClean="0"/>
              <a:t> to klasa lokalna bez nazwy tworzona w miejscu deklaracji. Tworzona klasa rozszerza klasę bazową!. Zwrócić uwagę na średnik na końcu deklaracji. Nie można stworzyć klasy anonimowej nieznanego typu.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Q7, Czy ten kod jest poprawny?</a:t>
            </a:r>
            <a:r>
              <a:rPr lang="pl-PL" baseline="0" dirty="0" smtClean="0"/>
              <a:t> </a:t>
            </a:r>
            <a:r>
              <a:rPr lang="pl-PL" dirty="0" smtClean="0"/>
              <a:t>Nie można wywołać</a:t>
            </a:r>
            <a:r>
              <a:rPr lang="pl-PL" baseline="0" dirty="0" smtClean="0"/>
              <a:t> metody nie będącej częścią klasy bazowej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Q8, Czy taki</a:t>
            </a:r>
            <a:r>
              <a:rPr lang="pl-PL" baseline="0" dirty="0" smtClean="0"/>
              <a:t> sposób tworzenia instancji interfejsu Zupa i klasy Rosół jest poprawna? Tak. </a:t>
            </a:r>
            <a:r>
              <a:rPr lang="pl-PL" dirty="0" smtClean="0"/>
              <a:t>Anonimową klasę można też utworzyć poprzez bezpośrednią implementację interfejsu.</a:t>
            </a:r>
            <a:r>
              <a:rPr lang="pl-PL" baseline="0" dirty="0" smtClean="0"/>
              <a:t> Mówi się, że klasa anonimowa jest </a:t>
            </a:r>
            <a:r>
              <a:rPr lang="pl-PL" baseline="0" dirty="0" err="1" smtClean="0"/>
              <a:t>implementatorem</a:t>
            </a:r>
            <a:r>
              <a:rPr lang="pl-PL" baseline="0" dirty="0" smtClean="0"/>
              <a:t> interfejsu. Ciekawostka: </a:t>
            </a:r>
            <a:r>
              <a:rPr lang="pl-PL" baseline="0" dirty="0" err="1" smtClean="0"/>
              <a:t>new</a:t>
            </a:r>
            <a:r>
              <a:rPr lang="pl-PL" baseline="0" dirty="0" smtClean="0"/>
              <a:t> Zupa() – normalnie nie można tworzyć instancji interfejsów – w tym jednak kontekście oznacza to utworzenie instancji klasy która implementuje interfejs Zupa. Składnia nie dopuszcza utworzenia klasy anonimowej, która implementuje wiele interfejsów. Nie dopuszcza też rozszerzenia jakiejś klasy i implementacji jednego interfejsu (np. p = </a:t>
            </a:r>
            <a:r>
              <a:rPr lang="pl-PL" baseline="0" dirty="0" err="1" smtClean="0"/>
              <a:t>new</a:t>
            </a:r>
            <a:r>
              <a:rPr lang="pl-PL" baseline="0" dirty="0" smtClean="0"/>
              <a:t> </a:t>
            </a:r>
            <a:r>
              <a:rPr lang="pl-PL" baseline="0" dirty="0" err="1" smtClean="0"/>
              <a:t>Klass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IKlass</a:t>
            </a:r>
            <a:r>
              <a:rPr lang="pl-PL" baseline="0" dirty="0" smtClean="0"/>
              <a:t> {};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Klasę</a:t>
            </a:r>
            <a:r>
              <a:rPr lang="pl-PL" baseline="0" dirty="0" smtClean="0"/>
              <a:t> anonimową można zadeklarować jako przekazywany argument do metody. Zwracać uwagę na średniki.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Q2, Klasa</a:t>
            </a:r>
            <a:r>
              <a:rPr lang="pl-PL" baseline="0" dirty="0" smtClean="0"/>
              <a:t> wewnętrzna to klasa zadeklarowana między klamrami deklaracji innej klasy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Q3, Nie można nawet</a:t>
            </a:r>
            <a:r>
              <a:rPr lang="pl-PL" baseline="0" dirty="0" smtClean="0"/>
              <a:t> takiego programu skompilować. Klasa wewnętrzna nie może posiadać statycznych metod ani pól. W następnym slajdzie wytłumaczyć dlaczego nie może mieć i jaki to ma związek z </a:t>
            </a:r>
            <a:r>
              <a:rPr lang="pl-PL" baseline="0" dirty="0" err="1" smtClean="0"/>
              <a:t>bindingiem</a:t>
            </a:r>
            <a:r>
              <a:rPr lang="pl-PL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Instancje</a:t>
            </a:r>
            <a:r>
              <a:rPr lang="pl-PL" baseline="0" dirty="0" smtClean="0"/>
              <a:t> klasy wewnętrznej można utworzyć tylko poprzez instancję klasy zewnętrznej. Wynika to z tego, że klasy wewnętrzne są powiązane z danymi klasy zewnętrznej i potrzebują wskaźnika na klasę otaczającą.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 podanym przykładzie klasa wewnętrzna ma dostęp do prywatnego i publicznego pola klasy zewnętrznej. Nie jest to łamanie </a:t>
            </a:r>
            <a:r>
              <a:rPr lang="pl-PL" baseline="0" dirty="0" err="1" smtClean="0"/>
              <a:t>enkapsulacji</a:t>
            </a:r>
            <a:r>
              <a:rPr lang="pl-PL" baseline="0" dirty="0" smtClean="0"/>
              <a:t> ponieważ klasa wewnętrzna jest również traktowana jak pole klasy zewnętrznej i tak jak zwykłe metody klasy zewnętrznej ma dostęp do jej pól i metod.</a:t>
            </a:r>
          </a:p>
          <a:p>
            <a:endParaRPr lang="pl-PL" baseline="0" dirty="0" smtClean="0"/>
          </a:p>
          <a:p>
            <a:r>
              <a:rPr lang="pl-PL" baseline="0" dirty="0" smtClean="0"/>
              <a:t>Najczęściej instancję klasy wewnętrznej tworzy sama klasa zewnętrzna (bezpośrednio lub przy użyciu jakiejś metody typu </a:t>
            </a:r>
            <a:r>
              <a:rPr lang="pl-PL" baseline="0" dirty="0" err="1" smtClean="0"/>
              <a:t>helper</a:t>
            </a:r>
            <a:r>
              <a:rPr lang="pl-PL" baseline="0" dirty="0" smtClean="0"/>
              <a:t> np. </a:t>
            </a:r>
            <a:r>
              <a:rPr lang="pl-PL" baseline="0" dirty="0" err="1" smtClean="0"/>
              <a:t>makeDanePakera</a:t>
            </a:r>
            <a:r>
              <a:rPr lang="pl-PL" baseline="0" dirty="0" smtClean="0"/>
              <a:t>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Tworzenie instancji klasy</a:t>
            </a:r>
            <a:r>
              <a:rPr lang="pl-PL" baseline="0" dirty="0" smtClean="0"/>
              <a:t> wewnętrznej poza klasą zewnętrzną.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Q4, Czy można</a:t>
            </a:r>
            <a:r>
              <a:rPr lang="pl-PL" baseline="0" dirty="0" smtClean="0"/>
              <a:t> utworzyć klasę wewnętrzną z metody statycznej?</a:t>
            </a:r>
          </a:p>
          <a:p>
            <a:r>
              <a:rPr lang="pl-PL" baseline="0" dirty="0" smtClean="0"/>
              <a:t>Nie można. W statycznym kontekście wskaźnik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jest niedostępny.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Q5, Każda</a:t>
            </a:r>
            <a:r>
              <a:rPr lang="pl-PL" baseline="0" dirty="0" smtClean="0"/>
              <a:t> klasa wewnętrzna jest powiązana z klasą otaczającą i każdą kolejną klasą otaczającą.</a:t>
            </a:r>
          </a:p>
          <a:p>
            <a:r>
              <a:rPr lang="pl-PL" baseline="0" dirty="0" err="1" smtClean="0"/>
              <a:t>Pracownicy.pensja</a:t>
            </a:r>
            <a:r>
              <a:rPr lang="pl-PL" baseline="0" dirty="0" smtClean="0"/>
              <a:t> () – z której klasy jest pobierana wartość zysk i jak zrobić, żeby była pobierana z klasy </a:t>
            </a:r>
            <a:r>
              <a:rPr lang="pl-PL" baseline="0" dirty="0" err="1" smtClean="0"/>
              <a:t>Tieto</a:t>
            </a:r>
            <a:r>
              <a:rPr lang="pl-PL" baseline="0" dirty="0" smtClean="0"/>
              <a:t>? (</a:t>
            </a:r>
            <a:r>
              <a:rPr lang="pl-PL" baseline="0" dirty="0" err="1" smtClean="0"/>
              <a:t>Tieto.this.zysk</a:t>
            </a:r>
            <a:r>
              <a:rPr lang="pl-PL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access$0, </a:t>
            </a:r>
            <a:r>
              <a:rPr lang="pl-PL" dirty="0" err="1" smtClean="0"/>
              <a:t>A$B</a:t>
            </a:r>
            <a:r>
              <a:rPr lang="pl-PL" dirty="0" smtClean="0"/>
              <a:t> – </a:t>
            </a:r>
            <a:r>
              <a:rPr lang="pl-PL" dirty="0" err="1" smtClean="0"/>
              <a:t>package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</a:t>
            </a:r>
            <a:r>
              <a:rPr lang="pl-PL" dirty="0" err="1" smtClean="0"/>
              <a:t>visibilty</a:t>
            </a:r>
            <a:endParaRPr lang="pl-PL" dirty="0" smtClean="0"/>
          </a:p>
          <a:p>
            <a:r>
              <a:rPr lang="pl-PL" dirty="0" smtClean="0"/>
              <a:t>JVM nie rozumie klas wewnętrznych</a:t>
            </a:r>
          </a:p>
          <a:p>
            <a:r>
              <a:rPr lang="pl-PL" dirty="0" smtClean="0"/>
              <a:t>Java 1.1 </a:t>
            </a:r>
            <a:r>
              <a:rPr lang="pl-PL" dirty="0" err="1" smtClean="0"/>
              <a:t>implementation</a:t>
            </a:r>
            <a:endParaRPr lang="pl-PL" dirty="0" smtClean="0"/>
          </a:p>
          <a:p>
            <a:r>
              <a:rPr lang="pl-PL" dirty="0" smtClean="0"/>
              <a:t>w</a:t>
            </a:r>
            <a:r>
              <a:rPr lang="pl-PL" baseline="0" dirty="0" smtClean="0"/>
              <a:t> Java 1.2 ograniczono dostęp do zmiennych prywatnych tylko do właściwych klas (wymiana sekretnego klucza). Do tej porty metody </a:t>
            </a:r>
            <a:r>
              <a:rPr lang="pl-PL" baseline="0" dirty="0" err="1" smtClean="0"/>
              <a:t>access</a:t>
            </a:r>
            <a:r>
              <a:rPr lang="pl-PL" baseline="0" dirty="0" smtClean="0"/>
              <a:t> były dostępne w obrębie całego pakietu</a:t>
            </a:r>
          </a:p>
          <a:p>
            <a:r>
              <a:rPr lang="pl-PL" baseline="0" dirty="0" err="1" smtClean="0"/>
              <a:t>Inicializacja</a:t>
            </a:r>
            <a:r>
              <a:rPr lang="pl-PL" baseline="0" dirty="0" smtClean="0"/>
              <a:t> this$0 odbywa się w konstruktorze (parametr jest niejawnie doklejany)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* -</a:t>
            </a:r>
            <a:r>
              <a:rPr lang="pl-PL" baseline="0" dirty="0" smtClean="0"/>
              <a:t> w tym przypadku </a:t>
            </a:r>
            <a:r>
              <a:rPr lang="pl-PL" baseline="0" dirty="0" err="1" smtClean="0"/>
              <a:t>static</a:t>
            </a:r>
            <a:r>
              <a:rPr lang="pl-PL" baseline="0" dirty="0" smtClean="0"/>
              <a:t> zmienia klasę wewnętrzną w klasę zagnieżdżoną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301-AA8E-46BE-BDB2-7C39AF4580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94A8-240A-4ACF-A167-9C3B0EB312C8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C64AF-840C-489B-8968-915587CC7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28192"/>
          </a:xfrm>
        </p:spPr>
        <p:txBody>
          <a:bodyPr>
            <a:noAutofit/>
          </a:bodyPr>
          <a:lstStyle/>
          <a:p>
            <a:r>
              <a:rPr lang="pl-PL" sz="16600" smtClean="0"/>
              <a:t>OCPJP</a:t>
            </a:r>
            <a:endParaRPr lang="en-US" sz="16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936104"/>
          </a:xfrm>
        </p:spPr>
        <p:txBody>
          <a:bodyPr>
            <a:normAutofit lnSpcReduction="10000"/>
          </a:bodyPr>
          <a:lstStyle/>
          <a:p>
            <a:r>
              <a:rPr lang="pl-PL" sz="6000" b="1" err="1" smtClean="0">
                <a:solidFill>
                  <a:srgbClr val="FF0000"/>
                </a:solidFill>
              </a:rPr>
              <a:t>Inner</a:t>
            </a:r>
            <a:r>
              <a:rPr lang="pl-PL" sz="6000" b="1" smtClean="0">
                <a:solidFill>
                  <a:srgbClr val="FF0000"/>
                </a:solidFill>
              </a:rPr>
              <a:t> </a:t>
            </a:r>
            <a:r>
              <a:rPr lang="pl-PL" sz="6000" b="1" err="1" smtClean="0">
                <a:solidFill>
                  <a:srgbClr val="FF0000"/>
                </a:solidFill>
              </a:rPr>
              <a:t>classes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340768"/>
            <a:ext cx="3672408" cy="3816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m;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y;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f() { x = m;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public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g()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B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ob.f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m =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ob.x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ob.y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932040" y="116632"/>
            <a:ext cx="4032448" cy="3356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m;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public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g()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A$B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A$B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ob.f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m = ob.access$0() *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ob.access$1();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access$0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return m;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932040" y="3645024"/>
            <a:ext cx="4032448" cy="3024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A$B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A this$0;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f()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    x = this$0.access$0();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access$0 { return x;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access$1 { return y;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4067944" y="2204864"/>
            <a:ext cx="720080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4067944" y="3933056"/>
            <a:ext cx="720080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Modyfikatory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final</a:t>
            </a:r>
            <a:endParaRPr lang="pl-PL" dirty="0" smtClean="0"/>
          </a:p>
          <a:p>
            <a:r>
              <a:rPr lang="pl-PL" dirty="0" err="1" smtClean="0"/>
              <a:t>abstract</a:t>
            </a:r>
            <a:endParaRPr lang="pl-PL" dirty="0" smtClean="0"/>
          </a:p>
          <a:p>
            <a:r>
              <a:rPr lang="pl-PL" dirty="0" smtClean="0"/>
              <a:t>public</a:t>
            </a:r>
          </a:p>
          <a:p>
            <a:r>
              <a:rPr lang="pl-PL" dirty="0" err="1" smtClean="0"/>
              <a:t>private</a:t>
            </a:r>
            <a:endParaRPr lang="pl-PL" dirty="0" smtClean="0"/>
          </a:p>
          <a:p>
            <a:r>
              <a:rPr lang="pl-PL" dirty="0" err="1" smtClean="0"/>
              <a:t>protected</a:t>
            </a:r>
            <a:endParaRPr lang="pl-PL" dirty="0" smtClean="0"/>
          </a:p>
          <a:p>
            <a:r>
              <a:rPr lang="pl-PL" dirty="0" err="1" smtClean="0"/>
              <a:t>static</a:t>
            </a:r>
            <a:r>
              <a:rPr lang="pl-PL" dirty="0" smtClean="0"/>
              <a:t> *</a:t>
            </a:r>
          </a:p>
          <a:p>
            <a:r>
              <a:rPr lang="pl-PL" dirty="0" err="1" smtClean="0"/>
              <a:t>strictfp</a:t>
            </a:r>
            <a:endParaRPr lang="pl-P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Method-Local</a:t>
            </a:r>
            <a:r>
              <a:rPr lang="pl-PL" dirty="0" smtClean="0"/>
              <a:t> </a:t>
            </a:r>
            <a:r>
              <a:rPr lang="pl-PL" dirty="0" err="1" smtClean="0"/>
              <a:t>Inner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NaszaKlasa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uzytkownikow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statystyka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Statystyka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kobiet;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mezczyzn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Statystyka s =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Statystyka();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(„kobiet: ” +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s.kobiet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+ „/” + 			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uzytkownikow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(„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mezczyzn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: ” +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s.mezczyzn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+ „/” + 		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uzytkownikow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527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Warzywniak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nazwa = "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Warzywko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u Stasia";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utworzListe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Godzina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Godzina(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d,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go,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d;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go;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+ „:” +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+ " - " +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+ "\n";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"Godziny otwarcia sklepu: " + nazwa + "\n" +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Godzina("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Poniedzialek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", 10, 18) +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Godzina("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Sroda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", 9, 17) +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Godzina("Sobota", 10, 15);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godziny =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godziny.utworzListe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pl-PL" dirty="0" err="1" smtClean="0">
                <a:latin typeface="Consolas" pitchFamily="49" charset="0"/>
                <a:cs typeface="Consolas" pitchFamily="49" charset="0"/>
              </a:rPr>
              <a:t>System.out.println(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Warzywniak().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35" y="63795"/>
            <a:ext cx="8229600" cy="6741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Warzywniak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nazwa = "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Warzywko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u Stasia";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sz="1400" b="1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nazwa;</a:t>
            </a:r>
          </a:p>
          <a:p>
            <a:pPr>
              <a:buNone/>
            </a:pPr>
            <a:r>
              <a:rPr lang="pl-PL" sz="1400" b="1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nazwa) {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this.nazwa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= nazwa;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utworzListe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Godzina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Godzina(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d,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go,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= d;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= go;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sz="1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pl-PL" sz="1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dzien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+ „:” +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godzOd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+ " - " +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godzDo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+ "\n";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sz="1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"Godziny otwarcia sklepu: " + nazwa + "\n" +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Godzina("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Poniedzialek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", 10, 18) +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Godzina("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Sroda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", 9, 17) +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Godzina("Sobota", 10, 15);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>
              <a:buNone/>
            </a:pPr>
            <a:r>
              <a:rPr lang="pl-PL" sz="1400" b="1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godziny = </a:t>
            </a:r>
            <a:r>
              <a:rPr lang="pl-PL" sz="1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GodzinyOtwarcia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(nazwa);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godziny.utworzListe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6200000" flipH="1">
            <a:off x="3275856" y="1484784"/>
            <a:ext cx="2880320" cy="2592288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436096" y="692696"/>
            <a:ext cx="3544185" cy="5040560"/>
          </a:xfrm>
          <a:custGeom>
            <a:avLst/>
            <a:gdLst>
              <a:gd name="connsiteX0" fmla="*/ 0 w 3544185"/>
              <a:gd name="connsiteY0" fmla="*/ 35442 h 4394791"/>
              <a:gd name="connsiteX1" fmla="*/ 2413590 w 3544185"/>
              <a:gd name="connsiteY1" fmla="*/ 567070 h 4394791"/>
              <a:gd name="connsiteX2" fmla="*/ 3285460 w 3544185"/>
              <a:gd name="connsiteY2" fmla="*/ 3437861 h 4394791"/>
              <a:gd name="connsiteX3" fmla="*/ 861237 w 3544185"/>
              <a:gd name="connsiteY3" fmla="*/ 4001386 h 4394791"/>
              <a:gd name="connsiteX4" fmla="*/ 510362 w 3544185"/>
              <a:gd name="connsiteY4" fmla="*/ 4394791 h 4394791"/>
              <a:gd name="connsiteX0" fmla="*/ 0 w 3544185"/>
              <a:gd name="connsiteY0" fmla="*/ 35442 h 5040560"/>
              <a:gd name="connsiteX1" fmla="*/ 2413590 w 3544185"/>
              <a:gd name="connsiteY1" fmla="*/ 567070 h 5040560"/>
              <a:gd name="connsiteX2" fmla="*/ 3285460 w 3544185"/>
              <a:gd name="connsiteY2" fmla="*/ 3437861 h 5040560"/>
              <a:gd name="connsiteX3" fmla="*/ 861237 w 3544185"/>
              <a:gd name="connsiteY3" fmla="*/ 4001386 h 5040560"/>
              <a:gd name="connsiteX4" fmla="*/ 576064 w 3544185"/>
              <a:gd name="connsiteY4" fmla="*/ 5040560 h 50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4185" h="5040560">
                <a:moveTo>
                  <a:pt x="0" y="35442"/>
                </a:moveTo>
                <a:cubicBezTo>
                  <a:pt x="933006" y="17721"/>
                  <a:pt x="1866013" y="0"/>
                  <a:pt x="2413590" y="567070"/>
                </a:cubicBezTo>
                <a:cubicBezTo>
                  <a:pt x="2961167" y="1134140"/>
                  <a:pt x="3544185" y="2865475"/>
                  <a:pt x="3285460" y="3437861"/>
                </a:cubicBezTo>
                <a:cubicBezTo>
                  <a:pt x="3026735" y="4010247"/>
                  <a:pt x="1312803" y="3734270"/>
                  <a:pt x="861237" y="4001386"/>
                </a:cubicBezTo>
                <a:cubicBezTo>
                  <a:pt x="409671" y="4268502"/>
                  <a:pt x="531762" y="5003346"/>
                  <a:pt x="576064" y="5040560"/>
                </a:cubicBezTo>
              </a:path>
            </a:pathLst>
          </a:custGeom>
          <a:ln w="28575"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Modyfikatory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>
                <a:solidFill>
                  <a:srgbClr val="00B050"/>
                </a:solidFill>
              </a:rPr>
              <a:t>final</a:t>
            </a:r>
            <a:endParaRPr lang="pl-PL" b="1" dirty="0" smtClean="0">
              <a:solidFill>
                <a:srgbClr val="00B050"/>
              </a:solidFill>
            </a:endParaRPr>
          </a:p>
          <a:p>
            <a:r>
              <a:rPr lang="pl-PL" b="1" dirty="0" err="1" smtClean="0">
                <a:solidFill>
                  <a:srgbClr val="00B050"/>
                </a:solidFill>
              </a:rPr>
              <a:t>abstract</a:t>
            </a:r>
            <a:endParaRPr lang="pl-PL" b="1" dirty="0" smtClean="0">
              <a:solidFill>
                <a:srgbClr val="00B050"/>
              </a:solidFill>
            </a:endParaRPr>
          </a:p>
          <a:p>
            <a:r>
              <a:rPr lang="pl-PL" strike="sngStrike" dirty="0" smtClean="0">
                <a:solidFill>
                  <a:schemeClr val="bg1">
                    <a:lumMod val="75000"/>
                  </a:schemeClr>
                </a:solidFill>
              </a:rPr>
              <a:t>public</a:t>
            </a:r>
          </a:p>
          <a:p>
            <a:r>
              <a:rPr lang="pl-PL" strike="sngStrike" dirty="0" err="1" smtClean="0">
                <a:solidFill>
                  <a:schemeClr val="bg1">
                    <a:lumMod val="75000"/>
                  </a:schemeClr>
                </a:solidFill>
              </a:rPr>
              <a:t>private</a:t>
            </a:r>
            <a:endParaRPr lang="pl-PL" strike="sngStrik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l-PL" strike="sngStrike" dirty="0" err="1" smtClean="0">
                <a:solidFill>
                  <a:schemeClr val="bg1">
                    <a:lumMod val="75000"/>
                  </a:schemeClr>
                </a:solidFill>
              </a:rPr>
              <a:t>protected</a:t>
            </a:r>
            <a:endParaRPr lang="pl-PL" strike="sngStrik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l-PL" strike="sngStrike" dirty="0" err="1" smtClean="0">
                <a:solidFill>
                  <a:schemeClr val="bg1">
                    <a:lumMod val="75000"/>
                  </a:schemeClr>
                </a:solidFill>
              </a:rPr>
              <a:t>static</a:t>
            </a:r>
            <a:r>
              <a:rPr lang="pl-PL" strike="sngStrike" dirty="0" smtClean="0">
                <a:solidFill>
                  <a:schemeClr val="bg1">
                    <a:lumMod val="75000"/>
                  </a:schemeClr>
                </a:solidFill>
              </a:rPr>
              <a:t> *</a:t>
            </a:r>
          </a:p>
          <a:p>
            <a:r>
              <a:rPr lang="pl-PL" strike="sngStrike" dirty="0" err="1" smtClean="0">
                <a:solidFill>
                  <a:schemeClr val="bg1">
                    <a:lumMod val="75000"/>
                  </a:schemeClr>
                </a:solidFill>
              </a:rPr>
              <a:t>strictfp</a:t>
            </a:r>
            <a:endParaRPr lang="pl-PL" strike="sngStrike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Anonymous</a:t>
            </a:r>
            <a:r>
              <a:rPr lang="pl-PL" dirty="0" smtClean="0"/>
              <a:t> </a:t>
            </a:r>
            <a:r>
              <a:rPr lang="pl-PL" dirty="0" err="1" smtClean="0"/>
              <a:t>Inner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Pomidorowa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{}   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Zup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Pomidorowa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 =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Pomidorowa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 =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{}       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57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</a:t>
            </a: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o =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Ogorkowa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odcedz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};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gotuj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o.zamieszaj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o.odcedz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6958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skladniki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abstract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Rosol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abstract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Rosol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rosol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Rosol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zamieszaj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skladniki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};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grzybowa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Zupa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skladniki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};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6958"/>
            <a:ext cx="82296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wykonaj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b);</a:t>
            </a: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pl-PL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Dodaj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wykonaj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{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a + b; 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Odejmij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wykonaj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{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a – b; }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Kalkulator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result = 0;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op,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liczba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result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op.wykonaj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(result,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liczba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("Result: " + result);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Wprowadzone w Java ?.?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l-PL" dirty="0" err="1"/>
              <a:t>i</a:t>
            </a:r>
            <a:r>
              <a:rPr lang="pl-PL" dirty="0" err="1" smtClean="0"/>
              <a:t>nner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err="1" smtClean="0"/>
              <a:t>method-local</a:t>
            </a:r>
            <a:r>
              <a:rPr lang="pl-PL" dirty="0" smtClean="0"/>
              <a:t> </a:t>
            </a:r>
            <a:r>
              <a:rPr lang="pl-PL" dirty="0" err="1" smtClean="0"/>
              <a:t>inner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err="1"/>
              <a:t>a</a:t>
            </a:r>
            <a:r>
              <a:rPr lang="pl-PL" dirty="0" err="1" smtClean="0"/>
              <a:t>nonymous</a:t>
            </a:r>
            <a:r>
              <a:rPr lang="pl-PL" dirty="0" smtClean="0"/>
              <a:t> </a:t>
            </a:r>
            <a:r>
              <a:rPr lang="pl-PL" dirty="0" err="1" smtClean="0"/>
              <a:t>inner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pl-PL" dirty="0" smtClean="0"/>
          </a:p>
          <a:p>
            <a:pPr>
              <a:buFont typeface="Arial" charset="0"/>
              <a:buChar char="•"/>
            </a:pPr>
            <a:r>
              <a:rPr lang="pl-PL" dirty="0" err="1"/>
              <a:t>s</a:t>
            </a:r>
            <a:r>
              <a:rPr lang="pl-PL" dirty="0" err="1" smtClean="0"/>
              <a:t>tatic</a:t>
            </a:r>
            <a:r>
              <a:rPr lang="pl-PL" dirty="0" smtClean="0"/>
              <a:t> </a:t>
            </a:r>
            <a:r>
              <a:rPr lang="pl-PL" dirty="0" err="1" smtClean="0"/>
              <a:t>nested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static public void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Kalkulator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Dodaj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(), 7)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Dodaj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(), 5)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Odejmij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(), 1)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Operacja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wykonaj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b)</a:t>
            </a:r>
            <a:endParaRPr lang="pl-PL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* b;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}, 10);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Nested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l-PL" dirty="0" smtClean="0"/>
              <a:t>Klasa statyczna zagnieżdżona nie jest klasą wewnętrzną! Jest statyczną klasą typu </a:t>
            </a:r>
            <a:r>
              <a:rPr lang="pl-PL" dirty="0" err="1" smtClean="0"/>
              <a:t>top-class</a:t>
            </a:r>
            <a:r>
              <a:rPr lang="pl-PL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Ponieważ klasa jest statyczna, nie ma </a:t>
            </a:r>
            <a:r>
              <a:rPr lang="pl-PL" b="1" dirty="0" smtClean="0">
                <a:solidFill>
                  <a:srgbClr val="FF0000"/>
                </a:solidFill>
              </a:rPr>
              <a:t>ŻADNYCH</a:t>
            </a:r>
            <a:r>
              <a:rPr lang="pl-PL" dirty="0" smtClean="0"/>
              <a:t> powiązań z klasą zewnętrzną.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Tworzenie SNC wymaga użycia nazwy klasy zewnętrznej.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Do czego to się przydaje?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l-PL" dirty="0" smtClean="0"/>
              <a:t>lepsza organizacja kodu / </a:t>
            </a:r>
            <a:r>
              <a:rPr lang="pl-PL" dirty="0" err="1" smtClean="0"/>
              <a:t>enkapsulacja</a:t>
            </a:r>
            <a:endParaRPr lang="pl-PL" dirty="0" smtClean="0"/>
          </a:p>
          <a:p>
            <a:r>
              <a:rPr lang="pl-PL" dirty="0" smtClean="0"/>
              <a:t>tworzenie nowych typów w miejscu ich użycia</a:t>
            </a:r>
          </a:p>
          <a:p>
            <a:r>
              <a:rPr lang="pl-PL" dirty="0" smtClean="0"/>
              <a:t>szybkie prototypowanie</a:t>
            </a:r>
          </a:p>
          <a:p>
            <a:r>
              <a:rPr lang="pl-PL" dirty="0" smtClean="0"/>
              <a:t>pozwalają tworzyć zgrabny / elegancki kod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l-PL" dirty="0" smtClean="0"/>
              <a:t>wzrasta liczba klas, którą musi załadować JVM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d</a:t>
            </a:r>
            <a:r>
              <a:rPr lang="pl-PL" dirty="0" smtClean="0"/>
              <a:t>uża liczba wewnętrznych klas może zaciemnić kod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n</a:t>
            </a:r>
            <a:r>
              <a:rPr lang="pl-PL" dirty="0" smtClean="0"/>
              <a:t>ie wszystkie IDE obsługują tak dobrze klasy wewnętrzne jak top klasy (</a:t>
            </a:r>
            <a:r>
              <a:rPr lang="pl-PL" dirty="0" err="1" smtClean="0"/>
              <a:t>refactoring</a:t>
            </a:r>
            <a:r>
              <a:rPr lang="pl-PL" dirty="0" smtClean="0"/>
              <a:t> / podpowiadanie).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raczej tylko dla doświadczonych programistów</a:t>
            </a:r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Domknięcia (</a:t>
            </a:r>
            <a:r>
              <a:rPr lang="pl-PL" err="1" smtClean="0"/>
              <a:t>closures</a:t>
            </a:r>
            <a:r>
              <a:rPr lang="pl-PL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Inner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BabaJaga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WszystkieDzieciZjada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err="1" smtClean="0">
                <a:latin typeface="Consolas" pitchFamily="49" charset="0"/>
                <a:cs typeface="Consolas" pitchFamily="49" charset="0"/>
              </a:rPr>
              <a:t>javac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BabaJaga.java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Jakie</a:t>
            </a:r>
            <a:r>
              <a:rPr lang="pl-PL" baseline="0" dirty="0" smtClean="0"/>
              <a:t> pliki utworzą się na dysku?</a:t>
            </a:r>
            <a:endParaRPr lang="en-US" dirty="0" smtClean="0"/>
          </a:p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err="1" smtClean="0">
                <a:latin typeface="Consolas" pitchFamily="49" charset="0"/>
                <a:cs typeface="Consolas" pitchFamily="49" charset="0"/>
              </a:rPr>
              <a:t>BabaJaga.class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err="1" smtClean="0">
                <a:latin typeface="Consolas" pitchFamily="49" charset="0"/>
                <a:cs typeface="Consolas" pitchFamily="49" charset="0"/>
              </a:rPr>
              <a:t>BabaJaga$WszystkieDzieciZjada.class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1128"/>
            <a:ext cx="9144000" cy="1944216"/>
          </a:xfrm>
        </p:spPr>
        <p:txBody>
          <a:bodyPr>
            <a:noAutofit/>
          </a:bodyPr>
          <a:lstStyle/>
          <a:p>
            <a:pPr algn="l"/>
            <a:r>
              <a:rPr lang="pl-PL" sz="3200" dirty="0" smtClean="0"/>
              <a:t>Czy tak skompilowany program można uruchomić poleceniem: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java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ZlowrogiDelfin$MalyZlowrogiDelfin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?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ZlowrogiDelfin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MalyZlowrogiDelfin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	„NIE dla delfinariów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!”);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Pakero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obwodKabla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50;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odzywka = „Koks”;</a:t>
            </a:r>
          </a:p>
          <a:p>
            <a:pPr>
              <a:buNone/>
            </a:pPr>
            <a:endParaRPr lang="pl-PL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DanePakera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ileMaWKablu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out.println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(„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Obwod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kabla: ” +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obwodKabla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jakaMaOdzywke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out.println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(„Odżywka: ” + odzywka);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calaPrawdaOPakerze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DanePakera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DanePakera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dp.ileMaWKablu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dp.jakaMaOdzywke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2664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pl-PL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Pakero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DanePakera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().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ileMaWKablu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endParaRPr lang="pl-PL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Pakero.DanePakera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dp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Pakero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</a:t>
            </a:r>
            <a:r>
              <a:rPr lang="pl-PL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DanePakera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.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jakaMaOdzywke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Smerfetka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SekretSmerfetki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sekretPierwszy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out.println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(„Osiłek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is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soo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cool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..”);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zdradzSekret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SekretSmerfetki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SekretSmerfetki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ss.sekretPierwszy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pl-PL" sz="24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	  </a:t>
            </a:r>
            <a:r>
              <a:rPr lang="pl-PL" sz="2400" dirty="0" err="1" smtClean="0">
                <a:latin typeface="Consolas" pitchFamily="49" charset="0"/>
                <a:cs typeface="Consolas" pitchFamily="49" charset="0"/>
              </a:rPr>
              <a:t>Smerfetka.zdradzSekret</a:t>
            </a: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Tieto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zysk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1_000_000;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20;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pracownicy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700;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kryzys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true;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zarzadZadowolonyZZysku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kierownikZadowolonyZPracownika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koniunkcjaMarsJowisz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procentZysku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p) { return p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zysk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100;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Zarzad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zysk = 950_000;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procentZysku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(80);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procentZysku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(15);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Pracownicy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zysk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Zarzad.this.pensja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-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Kierownicy.this.pensja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pensja1()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Zarzad.Kierownicy.Pracownicy.this.pensja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pensja2()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Kierownicy.Pracownicy.this.pensja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mojaPensja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pensja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pracownicy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mojaPremia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if(!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kryzys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&amp;&amp;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                      z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arzadZadowolonyZZysku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&amp;&amp;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kierownikZadowolonyZPracownika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&amp;&amp;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koniunkcjaMarsJowisz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pracownicy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1641</Words>
  <Application>Microsoft Office PowerPoint</Application>
  <PresentationFormat>Pokaz na ekranie (4:3)</PresentationFormat>
  <Paragraphs>367</Paragraphs>
  <Slides>25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Office Theme</vt:lpstr>
      <vt:lpstr>OCPJP</vt:lpstr>
      <vt:lpstr>Wprowadzone w Java ?.?</vt:lpstr>
      <vt:lpstr>Inner classes</vt:lpstr>
      <vt:lpstr>Slajd 4</vt:lpstr>
      <vt:lpstr>Czy tak skompilowany program można uruchomić poleceniem:  java ZlowrogiDelfin$MalyZlowrogiDelfin?</vt:lpstr>
      <vt:lpstr>Slajd 6</vt:lpstr>
      <vt:lpstr>Slajd 7</vt:lpstr>
      <vt:lpstr>Slajd 8</vt:lpstr>
      <vt:lpstr>Slajd 9</vt:lpstr>
      <vt:lpstr>Slajd 10</vt:lpstr>
      <vt:lpstr>Modyfikatory</vt:lpstr>
      <vt:lpstr>Method-Local Inner Classes</vt:lpstr>
      <vt:lpstr>Slajd 13</vt:lpstr>
      <vt:lpstr>Slajd 14</vt:lpstr>
      <vt:lpstr>Modyfikatory</vt:lpstr>
      <vt:lpstr>Anonymous Inner Class</vt:lpstr>
      <vt:lpstr>Slajd 17</vt:lpstr>
      <vt:lpstr>Slajd 18</vt:lpstr>
      <vt:lpstr>Slajd 19</vt:lpstr>
      <vt:lpstr>Slajd 20</vt:lpstr>
      <vt:lpstr>Static Nested Classes</vt:lpstr>
      <vt:lpstr>Slajd 22</vt:lpstr>
      <vt:lpstr>Do czego to się przydaje?</vt:lpstr>
      <vt:lpstr>Wady</vt:lpstr>
      <vt:lpstr>Domknięcia (closures)</vt:lpstr>
    </vt:vector>
  </TitlesOfParts>
  <Company>Tieto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</dc:title>
  <dc:creator>Daniel Kos</dc:creator>
  <cp:lastModifiedBy>Uno</cp:lastModifiedBy>
  <cp:revision>148</cp:revision>
  <dcterms:created xsi:type="dcterms:W3CDTF">2011-08-17T08:31:43Z</dcterms:created>
  <dcterms:modified xsi:type="dcterms:W3CDTF">2011-08-22T20:18:25Z</dcterms:modified>
</cp:coreProperties>
</file>